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560" r:id="rId21"/>
    <p:sldId id="561" r:id="rId22"/>
    <p:sldId id="562" r:id="rId23"/>
    <p:sldId id="563" r:id="rId24"/>
    <p:sldId id="564" r:id="rId25"/>
    <p:sldId id="565" r:id="rId26"/>
    <p:sldId id="56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07"/>
    <a:srgbClr val="183D5E"/>
    <a:srgbClr val="DFB349"/>
    <a:srgbClr val="8FFFC2"/>
    <a:srgbClr val="FF6565"/>
    <a:srgbClr val="F9F9F9"/>
    <a:srgbClr val="D9D9D9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97" autoAdjust="0"/>
    <p:restoredTop sz="95196" autoAdjust="0"/>
  </p:normalViewPr>
  <p:slideViewPr>
    <p:cSldViewPr snapToGrid="0">
      <p:cViewPr varScale="1">
        <p:scale>
          <a:sx n="89" d="100"/>
          <a:sy n="89" d="100"/>
        </p:scale>
        <p:origin x="24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BAE68-CA64-4F25-8E59-A92BD3302CB5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2ACD2-A079-441A-8D64-CCE3BD9DB8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95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ACD2-A079-441A-8D64-CCE3BD9DB8F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01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dirty="0"/>
              <a:t>Começar a Aplicação explicando qual vai ser a dinâmica.</a:t>
            </a:r>
          </a:p>
          <a:p>
            <a:pPr marL="0" indent="0">
              <a:buFontTx/>
              <a:buNone/>
            </a:pPr>
            <a:r>
              <a:rPr lang="pt-BR" dirty="0"/>
              <a:t>Parte 1: Eu vou explicar a aplicação e a gente vai fazer um exercício ao vivo aqui, junto.</a:t>
            </a:r>
          </a:p>
          <a:p>
            <a:pPr marL="0" indent="0">
              <a:buFontTx/>
              <a:buNone/>
            </a:pPr>
            <a:r>
              <a:rPr lang="pt-BR" dirty="0"/>
              <a:t>Peguem um papel e uma caneta ou um bloco de notas para anotar.</a:t>
            </a:r>
          </a:p>
          <a:p>
            <a:pPr marL="171450" indent="-171450">
              <a:buFontTx/>
              <a:buChar char="-"/>
            </a:pPr>
            <a:r>
              <a:rPr lang="pt-BR" dirty="0"/>
              <a:t>Eu vou explicar a aplicação, a ideia e quero que cada um de vocês anote pelo menos 3 ideias do seu trabalho que você poderia implementar.</a:t>
            </a:r>
          </a:p>
          <a:p>
            <a:pPr marL="171450" indent="-171450">
              <a:buFontTx/>
              <a:buChar char="-"/>
            </a:pPr>
            <a:r>
              <a:rPr lang="pt-BR" dirty="0"/>
              <a:t>Se você não trabalha em nenhuma empresa, eu quero que você pense em 3 ideias que poderia usar na sua vida pessoal, em alguma empresa que você quer trabalhar ou então para a faculdade ou para alguém próximo tipo ajudar seu irmão, sua mãe, seu pai com isso.</a:t>
            </a:r>
          </a:p>
          <a:p>
            <a:pPr marL="0" indent="0">
              <a:buFontTx/>
              <a:buNone/>
            </a:pPr>
            <a:r>
              <a:rPr lang="pt-BR" dirty="0"/>
              <a:t>Vamos lá:</a:t>
            </a:r>
          </a:p>
          <a:p>
            <a:pPr marL="0" indent="0">
              <a:buFontTx/>
              <a:buNone/>
            </a:pPr>
            <a:r>
              <a:rPr lang="pt-BR" dirty="0"/>
              <a:t>(Pegar exemplos para mostrar para as pessoas)</a:t>
            </a:r>
          </a:p>
          <a:p>
            <a:pPr marL="171450" indent="-171450">
              <a:buFontTx/>
              <a:buChar char="-"/>
            </a:pPr>
            <a:r>
              <a:rPr lang="pt-BR" dirty="0"/>
              <a:t>Automação e RPA	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Emissão de Nota Fiscal (pegar um vídeo)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Automação de qualquer sistema online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RPA: Automação de Sistemas offline, qualquer coisa instalada no seu computador</a:t>
            </a:r>
          </a:p>
          <a:p>
            <a:pPr marL="1085850" lvl="2" indent="-171450">
              <a:buFontTx/>
              <a:buChar char="-"/>
            </a:pPr>
            <a:r>
              <a:rPr lang="pt-BR" dirty="0" err="1"/>
              <a:t>Totvs</a:t>
            </a:r>
            <a:r>
              <a:rPr lang="pt-BR" dirty="0"/>
              <a:t>, SAP, </a:t>
            </a:r>
            <a:r>
              <a:rPr lang="pt-BR" dirty="0" err="1"/>
              <a:t>ERPs</a:t>
            </a:r>
            <a:r>
              <a:rPr lang="pt-BR" dirty="0"/>
              <a:t>, etc.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Tarefas Chatas</a:t>
            </a:r>
          </a:p>
          <a:p>
            <a:pPr marL="1085850" lvl="2" indent="-171450">
              <a:buFontTx/>
              <a:buChar char="-"/>
            </a:pPr>
            <a:r>
              <a:rPr lang="pt-BR" dirty="0"/>
              <a:t>Relatórios</a:t>
            </a:r>
          </a:p>
          <a:p>
            <a:pPr marL="1085850" lvl="2" indent="-171450">
              <a:buFontTx/>
              <a:buChar char="-"/>
            </a:pPr>
            <a:r>
              <a:rPr lang="pt-BR" dirty="0"/>
              <a:t>Envio de e-mail</a:t>
            </a:r>
          </a:p>
          <a:p>
            <a:pPr marL="1085850" lvl="2" indent="-171450">
              <a:buFontTx/>
              <a:buChar char="-"/>
            </a:pPr>
            <a:r>
              <a:rPr lang="pt-BR" dirty="0"/>
              <a:t>Processos manuais</a:t>
            </a:r>
          </a:p>
          <a:p>
            <a:pPr marL="1543050" lvl="3" indent="-171450">
              <a:buFontTx/>
              <a:buChar char="-"/>
            </a:pPr>
            <a:r>
              <a:rPr lang="pt-BR" dirty="0" err="1"/>
              <a:t>Ex</a:t>
            </a:r>
            <a:r>
              <a:rPr lang="pt-BR" dirty="0"/>
              <a:t>: Cadastrar comprovante no sistema</a:t>
            </a:r>
          </a:p>
          <a:p>
            <a:pPr marL="1543050" lvl="3" indent="-171450">
              <a:buFontTx/>
              <a:buChar char="-"/>
            </a:pPr>
            <a:r>
              <a:rPr lang="pt-BR" dirty="0" err="1"/>
              <a:t>Ex</a:t>
            </a:r>
            <a:r>
              <a:rPr lang="pt-BR" dirty="0"/>
              <a:t>: Incluir nota referente as movimentações</a:t>
            </a:r>
          </a:p>
          <a:p>
            <a:pPr marL="1543050" lvl="3" indent="-171450">
              <a:buFontTx/>
              <a:buChar char="-"/>
            </a:pPr>
            <a:r>
              <a:rPr lang="pt-BR" dirty="0" err="1"/>
              <a:t>Ex</a:t>
            </a:r>
            <a:r>
              <a:rPr lang="pt-BR" dirty="0"/>
              <a:t>: Consolidação Financeira</a:t>
            </a:r>
          </a:p>
          <a:p>
            <a:pPr marL="1543050" lvl="3" indent="-171450">
              <a:buFontTx/>
              <a:buChar char="-"/>
            </a:pPr>
            <a:r>
              <a:rPr lang="pt-BR" dirty="0" err="1"/>
              <a:t>Ex</a:t>
            </a:r>
            <a:r>
              <a:rPr lang="pt-BR" dirty="0"/>
              <a:t>: Pesquisas na internet</a:t>
            </a:r>
          </a:p>
          <a:p>
            <a:pPr marL="1543050" lvl="3" indent="-171450">
              <a:buFontTx/>
              <a:buChar char="-"/>
            </a:pPr>
            <a:r>
              <a:rPr lang="pt-BR" dirty="0"/>
              <a:t>Pedir outras ideias pras pessoas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Perguntar para as pessoas o que elas colocaram, podem mandar no chat, vou ver algumas e vou dizer se é possível fazer com Python ou não e até se é recomendado fazer com Python ou com outra coisa.</a:t>
            </a:r>
          </a:p>
          <a:p>
            <a:pPr marL="628650" lvl="1" indent="-171450">
              <a:buFontTx/>
              <a:buChar char="-"/>
            </a:pPr>
            <a:endParaRPr lang="pt-BR" dirty="0"/>
          </a:p>
          <a:p>
            <a:pPr marL="171450" lvl="0" indent="-171450">
              <a:buFontTx/>
              <a:buChar char="-"/>
            </a:pPr>
            <a:r>
              <a:rPr lang="pt-BR" dirty="0"/>
              <a:t>Análises de Dados</a:t>
            </a:r>
          </a:p>
          <a:p>
            <a:pPr marL="171450" lvl="0" indent="-171450">
              <a:buFontTx/>
              <a:buChar char="-"/>
            </a:pPr>
            <a:r>
              <a:rPr lang="pt-BR" dirty="0"/>
              <a:t>Sistemas e Programas</a:t>
            </a:r>
          </a:p>
          <a:p>
            <a:pPr marL="171450" lvl="0" indent="-171450">
              <a:buFontTx/>
              <a:buChar char="-"/>
            </a:pPr>
            <a:r>
              <a:rPr lang="pt-BR" dirty="0"/>
              <a:t>Se tornar um programador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ACD2-A079-441A-8D64-CCE3BD9DB8F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71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0B185-FCBD-4416-A63D-FD5F8A6C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4114E1-CA62-4C40-8E49-843110DA3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DB39E3-5EB6-4852-8573-96EDFE7F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D17F4-ED98-48A6-A4E8-D1795AA4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CA2FF2-00CA-4D92-A682-B78DAA72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30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7AB56-0133-4254-887A-A8F2232B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6C0E7F-9410-4DD0-8872-F1F8FDED4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A44BA7-60C6-45BE-8183-2852C816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C353FD-B0FA-4220-83A1-412FB9B39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C261EB-FFCF-43C8-8FCF-CBCAE408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7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16EBB2-C8B6-49EB-BD1A-EF9017150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C3EF04-F083-4C3C-9F73-5BF4E549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639D8F-7402-4D15-94AF-1212F107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631F3B-3633-49EA-8292-2369830C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BBBCC-7D2B-4515-BB0D-ED77F02D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12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2ABD0-31C2-4C7D-A15A-93EA1670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DEDADC-98BD-4CEB-B4E9-810CEFEB0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D1A9F6-FF6A-44EA-9E8C-D04F48D5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F8D970-4A8F-4828-8563-7D9AD6B3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9EA10D-1DD5-4273-9002-351E0D05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67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8CFF0-1A5C-4C43-A71D-63D9242FB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4E43F5-3803-4342-87E4-9ADC073AD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879449-FB9D-4CF7-B266-76BEEEC45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DB0867-D479-491D-9540-6C03FA90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4D9473-0F43-4E95-879C-D5F55920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92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088BE-A4FB-4564-9B52-C18F7C11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B6D671-F10F-4D4D-B899-49A9D36F3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AA8567-57A6-4730-AF70-B092B93F5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9ACE27-0D12-4F95-97EB-DC6B6E32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5091F7-53A7-4EDD-B5FB-A7B0BBF8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FAEEF0-24DC-494B-930B-63E9C775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084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081D5-4C40-40B7-9D44-C027C829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EED861-63B2-432A-85C6-F8D7A994E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2454C0-E4EC-40E0-9795-E7545A604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C2AE739-7179-4B4E-9909-C4C594717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166C43-BCB3-400D-B6C6-4699C5BE6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32F12DC-15BA-4695-BD50-05C251EC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22A98CC-596C-4A33-89B3-16DEDBD3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076A39-17A9-47A3-8F34-1B0BB943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21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6293F-A5BC-482D-AF83-10B11F0C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6D2705-DA02-4237-A91B-0E10B525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2CB630B-8DBD-40ED-94EA-52DA655A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F6CE8-68D2-411B-B763-92C4F5F6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75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71677F5-3044-449C-B7B5-E4361D24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970638-A4B6-4EB5-937C-FC8A8074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3D21C9-5B07-4EED-A22D-513E5AE9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8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391CB-6C8A-4B8A-BD89-BD73EB1F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20FB5F-A419-47F9-A7CA-CD7678295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56DC496-4DA7-438A-90D4-81F99DF5B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882A77-C5F1-4EF5-98DB-44CF011C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C1A69E-F861-44BE-844A-0CC949FF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8E1F72-FE1A-42CD-86F3-F87FDE49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0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7647B-7CB4-4F98-9FDF-E91877DA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7791D1-5EEB-427C-8F7B-512AE314C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F973BF-8E3A-40AA-9881-C53227579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D8296D-1A76-4BA9-9B82-E0A905004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551646-D95F-4E75-B394-528EE9D2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A29106-04C4-443F-B3D4-21C6A4BB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3BA30D6-5E45-4F95-BDB6-FA470FD5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83AF9A-94FA-436C-A924-B9C1BB4F9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F1B18-86F9-46D0-B6C1-E1D97ABE8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07A27-F062-4F79-8ADD-41C81C1F3A39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542A31-8DD0-4CA7-99D3-E03DBFC1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CFAAE5-B37C-4441-80B5-4C1BBCCD5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CDEFA-18D2-41FC-8153-0124A1131B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83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D18F1FE3-A169-FC13-3656-D5B22F2EA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4F530EB-05E1-0D3C-BF22-A2F30F7DC386}"/>
              </a:ext>
            </a:extLst>
          </p:cNvPr>
          <p:cNvSpPr/>
          <p:nvPr/>
        </p:nvSpPr>
        <p:spPr>
          <a:xfrm>
            <a:off x="1505" y="0"/>
            <a:ext cx="12192000" cy="6908799"/>
          </a:xfrm>
          <a:prstGeom prst="rect">
            <a:avLst/>
          </a:prstGeom>
          <a:gradFill flip="none" rotWithShape="1">
            <a:gsLst>
              <a:gs pos="2000">
                <a:srgbClr val="002060">
                  <a:alpha val="94000"/>
                </a:srgbClr>
              </a:gs>
              <a:gs pos="52000">
                <a:srgbClr val="175791">
                  <a:alpha val="99000"/>
                </a:srgbClr>
              </a:gs>
              <a:gs pos="100000">
                <a:srgbClr val="2079CA">
                  <a:alpha val="9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9B352C5C-20BA-95C2-C6C2-5A3496028713}"/>
              </a:ext>
            </a:extLst>
          </p:cNvPr>
          <p:cNvSpPr/>
          <p:nvPr/>
        </p:nvSpPr>
        <p:spPr>
          <a:xfrm>
            <a:off x="1102345" y="6437651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4E82644-C224-9D02-345C-553F94544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6564212"/>
            <a:ext cx="311494" cy="247268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82397CF-993A-BC24-D74F-7CA1CD9D4203}"/>
              </a:ext>
            </a:extLst>
          </p:cNvPr>
          <p:cNvGrpSpPr/>
          <p:nvPr/>
        </p:nvGrpSpPr>
        <p:grpSpPr>
          <a:xfrm>
            <a:off x="1215474" y="1166398"/>
            <a:ext cx="9655725" cy="4485102"/>
            <a:chOff x="1215474" y="658398"/>
            <a:chExt cx="9655725" cy="4828002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C6361DE-A8D1-6EF3-72D8-5E396A03D255}"/>
                </a:ext>
              </a:extLst>
            </p:cNvPr>
            <p:cNvSpPr/>
            <p:nvPr/>
          </p:nvSpPr>
          <p:spPr>
            <a:xfrm>
              <a:off x="1215474" y="965200"/>
              <a:ext cx="9655725" cy="4521200"/>
            </a:xfrm>
            <a:prstGeom prst="roundRect">
              <a:avLst>
                <a:gd name="adj" fmla="val 62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168ADF45-5AC2-57BE-721E-8B088C26D9BE}"/>
                </a:ext>
              </a:extLst>
            </p:cNvPr>
            <p:cNvSpPr/>
            <p:nvPr/>
          </p:nvSpPr>
          <p:spPr>
            <a:xfrm>
              <a:off x="1215474" y="658398"/>
              <a:ext cx="9655725" cy="1697629"/>
            </a:xfrm>
            <a:custGeom>
              <a:avLst/>
              <a:gdLst>
                <a:gd name="connsiteX0" fmla="*/ 323063 w 9655725"/>
                <a:gd name="connsiteY0" fmla="*/ 0 h 1246527"/>
                <a:gd name="connsiteX1" fmla="*/ 9332662 w 9655725"/>
                <a:gd name="connsiteY1" fmla="*/ 0 h 1246527"/>
                <a:gd name="connsiteX2" fmla="*/ 9655725 w 9655725"/>
                <a:gd name="connsiteY2" fmla="*/ 323063 h 1246527"/>
                <a:gd name="connsiteX3" fmla="*/ 9655725 w 9655725"/>
                <a:gd name="connsiteY3" fmla="*/ 1245290 h 1246527"/>
                <a:gd name="connsiteX4" fmla="*/ 24499 w 9655725"/>
                <a:gd name="connsiteY4" fmla="*/ 1245290 h 1246527"/>
                <a:gd name="connsiteX5" fmla="*/ 0 w 9655725"/>
                <a:gd name="connsiteY5" fmla="*/ 1246527 h 1246527"/>
                <a:gd name="connsiteX6" fmla="*/ 0 w 9655725"/>
                <a:gd name="connsiteY6" fmla="*/ 323063 h 1246527"/>
                <a:gd name="connsiteX7" fmla="*/ 323063 w 9655725"/>
                <a:gd name="connsiteY7" fmla="*/ 0 h 124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55725" h="1246527">
                  <a:moveTo>
                    <a:pt x="323063" y="0"/>
                  </a:moveTo>
                  <a:lnTo>
                    <a:pt x="9332662" y="0"/>
                  </a:lnTo>
                  <a:cubicBezTo>
                    <a:pt x="9511085" y="0"/>
                    <a:pt x="9655725" y="144640"/>
                    <a:pt x="9655725" y="323063"/>
                  </a:cubicBezTo>
                  <a:lnTo>
                    <a:pt x="9655725" y="1245290"/>
                  </a:lnTo>
                  <a:lnTo>
                    <a:pt x="24499" y="1245290"/>
                  </a:lnTo>
                  <a:lnTo>
                    <a:pt x="0" y="1246527"/>
                  </a:lnTo>
                  <a:lnTo>
                    <a:pt x="0" y="323063"/>
                  </a:lnTo>
                  <a:cubicBezTo>
                    <a:pt x="0" y="144640"/>
                    <a:pt x="144640" y="0"/>
                    <a:pt x="323063" y="0"/>
                  </a:cubicBezTo>
                  <a:close/>
                </a:path>
              </a:pathLst>
            </a:custGeom>
            <a:solidFill>
              <a:srgbClr val="183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1BF3815-A0E7-22B0-EDAF-F14B59D5AB88}"/>
                </a:ext>
              </a:extLst>
            </p:cNvPr>
            <p:cNvSpPr txBox="1"/>
            <p:nvPr/>
          </p:nvSpPr>
          <p:spPr>
            <a:xfrm>
              <a:off x="1844052" y="1028700"/>
              <a:ext cx="850389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900" b="1" dirty="0">
                  <a:solidFill>
                    <a:schemeClr val="bg1"/>
                  </a:solidFill>
                  <a:latin typeface="Montserrat" panose="00000500000000000000" pitchFamily="2" charset="0"/>
                  <a:cs typeface="Mongolian Baiti" panose="03000500000000000000" pitchFamily="66" charset="0"/>
                </a:rPr>
                <a:t>Você assistiu quantas aulas do</a:t>
              </a:r>
              <a:r>
                <a:rPr lang="pt-BR" sz="2900" b="1" dirty="0">
                  <a:solidFill>
                    <a:srgbClr val="FABE07"/>
                  </a:solidFill>
                  <a:latin typeface="Montserrat" panose="00000500000000000000" pitchFamily="2" charset="0"/>
                  <a:cs typeface="Mongolian Baiti" panose="03000500000000000000" pitchFamily="66" charset="0"/>
                </a:rPr>
                <a:t> </a:t>
              </a:r>
              <a:r>
                <a:rPr lang="pt-BR" sz="2900" b="1" dirty="0" err="1">
                  <a:solidFill>
                    <a:srgbClr val="FABE07"/>
                  </a:solidFill>
                  <a:latin typeface="Montserrat" panose="00000500000000000000" pitchFamily="2" charset="0"/>
                  <a:cs typeface="Mongolian Baiti" panose="03000500000000000000" pitchFamily="66" charset="0"/>
                </a:rPr>
                <a:t>Intensivão</a:t>
              </a:r>
              <a:r>
                <a:rPr lang="pt-BR" sz="2900" b="1" dirty="0">
                  <a:solidFill>
                    <a:srgbClr val="FABE07"/>
                  </a:solidFill>
                  <a:latin typeface="Montserrat" panose="00000500000000000000" pitchFamily="2" charset="0"/>
                  <a:cs typeface="Mongolian Baiti" panose="03000500000000000000" pitchFamily="66" charset="0"/>
                </a:rPr>
                <a:t> de Python </a:t>
              </a:r>
              <a:r>
                <a:rPr lang="pt-BR" sz="2900" b="1" dirty="0">
                  <a:solidFill>
                    <a:schemeClr val="bg1"/>
                  </a:solidFill>
                  <a:latin typeface="Montserrat" panose="00000500000000000000" pitchFamily="2" charset="0"/>
                  <a:cs typeface="Mongolian Baiti" panose="03000500000000000000" pitchFamily="66" charset="0"/>
                </a:rPr>
                <a:t>na semana passada?</a:t>
              </a:r>
            </a:p>
          </p:txBody>
        </p:sp>
        <p:pic>
          <p:nvPicPr>
            <p:cNvPr id="8" name="Picture 6" descr="Cancel, close, cross, incorrect, no icon - Download on Iconfinder">
              <a:extLst>
                <a:ext uri="{FF2B5EF4-FFF2-40B4-BE49-F238E27FC236}">
                  <a16:creationId xmlns:a16="http://schemas.microsoft.com/office/drawing/2014/main" id="{9B1EB6A6-81E8-4A04-5945-8AB68AA35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117" y="4365738"/>
              <a:ext cx="434034" cy="43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50B8CAB-0DC7-566A-956B-2552777E2FA0}"/>
                </a:ext>
              </a:extLst>
            </p:cNvPr>
            <p:cNvSpPr txBox="1"/>
            <p:nvPr/>
          </p:nvSpPr>
          <p:spPr>
            <a:xfrm>
              <a:off x="3513131" y="2738083"/>
              <a:ext cx="2612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just">
                <a:defRPr sz="3600">
                  <a:solidFill>
                    <a:schemeClr val="bg1"/>
                  </a:solidFill>
                  <a:latin typeface="Barlow Condensed" panose="00000506000000000000" pitchFamily="2" charset="0"/>
                </a:defRPr>
              </a:lvl1pPr>
            </a:lstStyle>
            <a:p>
              <a:r>
                <a:rPr lang="pt-B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1 aula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F56C19F-ACFF-DE43-1FCF-DAC6E11741D2}"/>
                </a:ext>
              </a:extLst>
            </p:cNvPr>
            <p:cNvSpPr txBox="1"/>
            <p:nvPr/>
          </p:nvSpPr>
          <p:spPr>
            <a:xfrm>
              <a:off x="3484513" y="4321355"/>
              <a:ext cx="5074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just">
                <a:defRPr sz="3600">
                  <a:solidFill>
                    <a:schemeClr val="bg1"/>
                  </a:solidFill>
                  <a:latin typeface="Barlow Condensed" panose="00000506000000000000" pitchFamily="2" charset="0"/>
                </a:defRPr>
              </a:lvl1pPr>
            </a:lstStyle>
            <a:p>
              <a:r>
                <a:rPr lang="pt-B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Nenhuma aula</a:t>
              </a:r>
            </a:p>
          </p:txBody>
        </p:sp>
        <p:pic>
          <p:nvPicPr>
            <p:cNvPr id="11" name="Picture 4" descr="Check checkbox checkmark confirm success yes icon - Web Ui Color">
              <a:extLst>
                <a:ext uri="{FF2B5EF4-FFF2-40B4-BE49-F238E27FC236}">
                  <a16:creationId xmlns:a16="http://schemas.microsoft.com/office/drawing/2014/main" id="{2FE69B56-4A6F-6E1D-C3EE-EBE2BA64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117" y="3553442"/>
              <a:ext cx="434034" cy="43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7B24489-047B-181D-85E3-5962B6358039}"/>
                </a:ext>
              </a:extLst>
            </p:cNvPr>
            <p:cNvSpPr txBox="1"/>
            <p:nvPr/>
          </p:nvSpPr>
          <p:spPr>
            <a:xfrm>
              <a:off x="3499359" y="3559858"/>
              <a:ext cx="2612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just">
                <a:defRPr sz="3600">
                  <a:solidFill>
                    <a:schemeClr val="bg1"/>
                  </a:solidFill>
                  <a:latin typeface="Barlow Condensed" panose="00000506000000000000" pitchFamily="2" charset="0"/>
                </a:defRPr>
              </a:lvl1pPr>
            </a:lstStyle>
            <a:p>
              <a:r>
                <a:rPr lang="pt-B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2 aulas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C25F7E7-929C-8EE9-6380-08DC84A2AF6F}"/>
                </a:ext>
              </a:extLst>
            </p:cNvPr>
            <p:cNvSpPr txBox="1"/>
            <p:nvPr/>
          </p:nvSpPr>
          <p:spPr>
            <a:xfrm>
              <a:off x="6781800" y="2738083"/>
              <a:ext cx="2612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just">
                <a:defRPr sz="3600">
                  <a:solidFill>
                    <a:schemeClr val="bg1"/>
                  </a:solidFill>
                  <a:latin typeface="Barlow Condensed" panose="00000506000000000000" pitchFamily="2" charset="0"/>
                </a:defRPr>
              </a:lvl1pPr>
            </a:lstStyle>
            <a:p>
              <a:r>
                <a:rPr lang="pt-B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3 aulas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268C706-2914-0A5D-A4CF-902402F59E55}"/>
                </a:ext>
              </a:extLst>
            </p:cNvPr>
            <p:cNvSpPr txBox="1"/>
            <p:nvPr/>
          </p:nvSpPr>
          <p:spPr>
            <a:xfrm>
              <a:off x="6720914" y="3572732"/>
              <a:ext cx="26124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just">
                <a:defRPr sz="3600">
                  <a:solidFill>
                    <a:schemeClr val="bg1"/>
                  </a:solidFill>
                  <a:latin typeface="Barlow Condensed" panose="00000506000000000000" pitchFamily="2" charset="0"/>
                </a:defRPr>
              </a:lvl1pPr>
            </a:lstStyle>
            <a:p>
              <a:r>
                <a:rPr lang="pt-B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4 aulas</a:t>
              </a:r>
            </a:p>
          </p:txBody>
        </p:sp>
        <p:pic>
          <p:nvPicPr>
            <p:cNvPr id="26" name="Picture 4" descr="Check checkbox checkmark confirm success yes icon - Web Ui Color">
              <a:extLst>
                <a:ext uri="{FF2B5EF4-FFF2-40B4-BE49-F238E27FC236}">
                  <a16:creationId xmlns:a16="http://schemas.microsoft.com/office/drawing/2014/main" id="{66016E8D-8756-5935-38D0-238DC9F02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117" y="2843989"/>
              <a:ext cx="434034" cy="43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heck checkbox checkmark confirm success yes icon - Web Ui Color">
              <a:extLst>
                <a:ext uri="{FF2B5EF4-FFF2-40B4-BE49-F238E27FC236}">
                  <a16:creationId xmlns:a16="http://schemas.microsoft.com/office/drawing/2014/main" id="{39173E43-7B81-0526-DD62-0CE1DB441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24" y="2813453"/>
              <a:ext cx="434034" cy="43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Check checkbox checkmark confirm success yes icon - Web Ui Color">
              <a:extLst>
                <a:ext uri="{FF2B5EF4-FFF2-40B4-BE49-F238E27FC236}">
                  <a16:creationId xmlns:a16="http://schemas.microsoft.com/office/drawing/2014/main" id="{DE3E5B3A-F062-213C-E132-2704A6C40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24" y="3616317"/>
              <a:ext cx="434034" cy="43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453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>
                  <a:alpha val="95000"/>
                </a:srgbClr>
              </a:gs>
              <a:gs pos="34000">
                <a:srgbClr val="2079CA">
                  <a:alpha val="95000"/>
                </a:srgbClr>
              </a:gs>
              <a:gs pos="100000">
                <a:srgbClr val="2079C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471327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Indicadores</a:t>
            </a: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7F2A313A-0F63-9F3F-FBA8-11C8D7949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854" y="1320669"/>
            <a:ext cx="2233647" cy="5066004"/>
          </a:xfrm>
          <a:prstGeom prst="rect">
            <a:avLst/>
          </a:prstGeom>
        </p:spPr>
      </p:pic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18DA6C1D-DE24-9C43-1DA6-4374F77BA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35" y="1320669"/>
            <a:ext cx="2210619" cy="5066004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8B770A96-5264-F307-3925-FD7CD656E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88" y="1320669"/>
            <a:ext cx="2486947" cy="50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2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F4C3A6FC-1E39-6BCD-37BF-84ACEDBE1224}"/>
              </a:ext>
            </a:extLst>
          </p:cNvPr>
          <p:cNvSpPr/>
          <p:nvPr/>
        </p:nvSpPr>
        <p:spPr>
          <a:xfrm>
            <a:off x="0" y="13407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C88163F-305D-16A4-B057-E579CEBCF8B1}"/>
              </a:ext>
            </a:extLst>
          </p:cNvPr>
          <p:cNvSpPr/>
          <p:nvPr/>
        </p:nvSpPr>
        <p:spPr>
          <a:xfrm>
            <a:off x="0" y="6398794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22FB93E-7E8F-3AF2-69B1-384E8FBA68F5}"/>
              </a:ext>
            </a:extLst>
          </p:cNvPr>
          <p:cNvSpPr/>
          <p:nvPr/>
        </p:nvSpPr>
        <p:spPr>
          <a:xfrm flipV="1">
            <a:off x="11044646" y="0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5C32D-7B60-A68A-A477-94EBF905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315" y="105969"/>
            <a:ext cx="311494" cy="24726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358EDB-3AF7-B825-E665-4A73373F6A21}"/>
              </a:ext>
            </a:extLst>
          </p:cNvPr>
          <p:cNvSpPr txBox="1"/>
          <p:nvPr/>
        </p:nvSpPr>
        <p:spPr>
          <a:xfrm>
            <a:off x="1257695" y="934935"/>
            <a:ext cx="660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Como aplicar </a:t>
            </a: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Python...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9C17FFF-79D6-C259-EB73-9E60E84A5BEE}"/>
              </a:ext>
            </a:extLst>
          </p:cNvPr>
          <p:cNvGrpSpPr/>
          <p:nvPr/>
        </p:nvGrpSpPr>
        <p:grpSpPr>
          <a:xfrm>
            <a:off x="6249820" y="1787714"/>
            <a:ext cx="4218498" cy="2009177"/>
            <a:chOff x="6249820" y="1787714"/>
            <a:chExt cx="4218498" cy="2009177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5EC25B88-6C83-0438-B48A-E19701BC1AA7}"/>
                </a:ext>
              </a:extLst>
            </p:cNvPr>
            <p:cNvGrpSpPr/>
            <p:nvPr/>
          </p:nvGrpSpPr>
          <p:grpSpPr>
            <a:xfrm>
              <a:off x="6249820" y="1787714"/>
              <a:ext cx="4218498" cy="2009177"/>
              <a:chOff x="1572701" y="1306463"/>
              <a:chExt cx="4218498" cy="2009177"/>
            </a:xfrm>
          </p:grpSpPr>
          <p:sp>
            <p:nvSpPr>
              <p:cNvPr id="40" name="Rectangle 4">
                <a:extLst>
                  <a:ext uri="{FF2B5EF4-FFF2-40B4-BE49-F238E27FC236}">
                    <a16:creationId xmlns:a16="http://schemas.microsoft.com/office/drawing/2014/main" id="{2E7D2B77-AB92-A183-60C3-72EC9591125B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6">
                <a:extLst>
                  <a:ext uri="{FF2B5EF4-FFF2-40B4-BE49-F238E27FC236}">
                    <a16:creationId xmlns:a16="http://schemas.microsoft.com/office/drawing/2014/main" id="{6554CCB7-C10E-9928-0289-6600E3AAA964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71">
                <a:extLst>
                  <a:ext uri="{FF2B5EF4-FFF2-40B4-BE49-F238E27FC236}">
                    <a16:creationId xmlns:a16="http://schemas.microsoft.com/office/drawing/2014/main" id="{BE1983A4-09DC-E870-8CA6-E7DD0A2B1706}"/>
                  </a:ext>
                </a:extLst>
              </p:cNvPr>
              <p:cNvSpPr txBox="1"/>
              <p:nvPr/>
            </p:nvSpPr>
            <p:spPr>
              <a:xfrm>
                <a:off x="2199568" y="2109732"/>
                <a:ext cx="3491811" cy="1205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Análise de Dados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Ciência de Dados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Business </a:t>
                </a:r>
                <a:r>
                  <a:rPr lang="pt-B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Intelligence</a:t>
                </a:r>
                <a:endPara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3" name="Oval 17">
                <a:extLst>
                  <a:ext uri="{FF2B5EF4-FFF2-40B4-BE49-F238E27FC236}">
                    <a16:creationId xmlns:a16="http://schemas.microsoft.com/office/drawing/2014/main" id="{9E052669-FC52-49B9-13FB-09525639FD85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71">
                <a:extLst>
                  <a:ext uri="{FF2B5EF4-FFF2-40B4-BE49-F238E27FC236}">
                    <a16:creationId xmlns:a16="http://schemas.microsoft.com/office/drawing/2014/main" id="{AF1EEE3F-8B1D-FE14-C89F-10006603E216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2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1" name="Gráfico 60" descr="Cabeça com engrenagens">
              <a:extLst>
                <a:ext uri="{FF2B5EF4-FFF2-40B4-BE49-F238E27FC236}">
                  <a16:creationId xmlns:a16="http://schemas.microsoft.com/office/drawing/2014/main" id="{E07E5260-0178-0221-7310-8C61F3EB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2720" y="1923630"/>
              <a:ext cx="372287" cy="372287"/>
            </a:xfrm>
            <a:prstGeom prst="rect">
              <a:avLst/>
            </a:prstGeom>
          </p:spPr>
        </p:pic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0185845E-5FDB-236F-D8B8-597234B9584D}"/>
              </a:ext>
            </a:extLst>
          </p:cNvPr>
          <p:cNvGrpSpPr/>
          <p:nvPr/>
        </p:nvGrpSpPr>
        <p:grpSpPr>
          <a:xfrm>
            <a:off x="1684344" y="1821048"/>
            <a:ext cx="4218498" cy="2009177"/>
            <a:chOff x="1735144" y="1821048"/>
            <a:chExt cx="4218498" cy="200917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3218B91-C06B-8F41-3754-D9D000E73D27}"/>
                </a:ext>
              </a:extLst>
            </p:cNvPr>
            <p:cNvGrpSpPr/>
            <p:nvPr/>
          </p:nvGrpSpPr>
          <p:grpSpPr>
            <a:xfrm>
              <a:off x="1735144" y="1821048"/>
              <a:ext cx="4218498" cy="2009177"/>
              <a:chOff x="1572701" y="1306463"/>
              <a:chExt cx="4218498" cy="2009177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EF5628D-B8D3-2AFF-C446-4BD128A2D165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0ACE8037-24EC-779C-B1A8-3FE1B8758969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71">
                <a:extLst>
                  <a:ext uri="{FF2B5EF4-FFF2-40B4-BE49-F238E27FC236}">
                    <a16:creationId xmlns:a16="http://schemas.microsoft.com/office/drawing/2014/main" id="{41DE5726-2D0C-F6D9-EC6C-3A17053DFCA3}"/>
                  </a:ext>
                </a:extLst>
              </p:cNvPr>
              <p:cNvSpPr txBox="1"/>
              <p:nvPr/>
            </p:nvSpPr>
            <p:spPr>
              <a:xfrm>
                <a:off x="2199568" y="2109732"/>
                <a:ext cx="3491811" cy="1205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Automação e RPA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Processos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Tarefas Chatas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10" name="Oval 17">
                <a:extLst>
                  <a:ext uri="{FF2B5EF4-FFF2-40B4-BE49-F238E27FC236}">
                    <a16:creationId xmlns:a16="http://schemas.microsoft.com/office/drawing/2014/main" id="{0CF344AE-51D1-AFF2-EFCD-A789AF1A1BAC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71">
                <a:extLst>
                  <a:ext uri="{FF2B5EF4-FFF2-40B4-BE49-F238E27FC236}">
                    <a16:creationId xmlns:a16="http://schemas.microsoft.com/office/drawing/2014/main" id="{D55ABD31-47B6-ECAB-8ED7-D5838B7F4034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1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3" name="Gráfico 62" descr="Robô">
              <a:extLst>
                <a:ext uri="{FF2B5EF4-FFF2-40B4-BE49-F238E27FC236}">
                  <a16:creationId xmlns:a16="http://schemas.microsoft.com/office/drawing/2014/main" id="{5A290115-95CD-237E-D2FC-D8DF2EF8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40783" y="1915219"/>
              <a:ext cx="415587" cy="415587"/>
            </a:xfrm>
            <a:prstGeom prst="rect">
              <a:avLst/>
            </a:prstGeom>
          </p:spPr>
        </p:pic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57D70600-68CE-2CF8-5B1D-C4B11E4DA258}"/>
              </a:ext>
            </a:extLst>
          </p:cNvPr>
          <p:cNvGrpSpPr/>
          <p:nvPr/>
        </p:nvGrpSpPr>
        <p:grpSpPr>
          <a:xfrm>
            <a:off x="6249819" y="3879811"/>
            <a:ext cx="4218498" cy="1852459"/>
            <a:chOff x="6249819" y="3879811"/>
            <a:chExt cx="4218498" cy="1852459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0169D75D-9CC4-72D4-A0B6-568957338B48}"/>
                </a:ext>
              </a:extLst>
            </p:cNvPr>
            <p:cNvGrpSpPr/>
            <p:nvPr/>
          </p:nvGrpSpPr>
          <p:grpSpPr>
            <a:xfrm>
              <a:off x="6249819" y="3879811"/>
              <a:ext cx="4218498" cy="1852459"/>
              <a:chOff x="1572701" y="1306463"/>
              <a:chExt cx="4218498" cy="1852459"/>
            </a:xfrm>
          </p:grpSpPr>
          <p:sp>
            <p:nvSpPr>
              <p:cNvPr id="52" name="Rectangle 4">
                <a:extLst>
                  <a:ext uri="{FF2B5EF4-FFF2-40B4-BE49-F238E27FC236}">
                    <a16:creationId xmlns:a16="http://schemas.microsoft.com/office/drawing/2014/main" id="{EC9BD07B-454F-4227-4C8F-8D23DDF8188E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6">
                <a:extLst>
                  <a:ext uri="{FF2B5EF4-FFF2-40B4-BE49-F238E27FC236}">
                    <a16:creationId xmlns:a16="http://schemas.microsoft.com/office/drawing/2014/main" id="{7CA781D8-E991-EED1-8C0D-DBDBA13C62F5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71">
                <a:extLst>
                  <a:ext uri="{FF2B5EF4-FFF2-40B4-BE49-F238E27FC236}">
                    <a16:creationId xmlns:a16="http://schemas.microsoft.com/office/drawing/2014/main" id="{72586EB8-BCF2-ADAE-66DE-F8B265E8BAEB}"/>
                  </a:ext>
                </a:extLst>
              </p:cNvPr>
              <p:cNvSpPr txBox="1"/>
              <p:nvPr/>
            </p:nvSpPr>
            <p:spPr>
              <a:xfrm>
                <a:off x="2199567" y="2110561"/>
                <a:ext cx="3491811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Sites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Apps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APIs</a:t>
                </a:r>
              </a:p>
            </p:txBody>
          </p:sp>
          <p:sp>
            <p:nvSpPr>
              <p:cNvPr id="55" name="Oval 17">
                <a:extLst>
                  <a:ext uri="{FF2B5EF4-FFF2-40B4-BE49-F238E27FC236}">
                    <a16:creationId xmlns:a16="http://schemas.microsoft.com/office/drawing/2014/main" id="{87272D74-1F87-A19D-FA8B-C4112DD8BDB1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71">
                <a:extLst>
                  <a:ext uri="{FF2B5EF4-FFF2-40B4-BE49-F238E27FC236}">
                    <a16:creationId xmlns:a16="http://schemas.microsoft.com/office/drawing/2014/main" id="{4E873773-C2F5-080A-CA99-71DAB0B4053C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4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5" name="Gráfico 64" descr="Internet">
              <a:extLst>
                <a:ext uri="{FF2B5EF4-FFF2-40B4-BE49-F238E27FC236}">
                  <a16:creationId xmlns:a16="http://schemas.microsoft.com/office/drawing/2014/main" id="{5E37D27A-2274-7A5C-186A-D5E66939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64058" y="3979942"/>
              <a:ext cx="415587" cy="415587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E1E91905-81BB-E034-81AC-81D576BBB282}"/>
              </a:ext>
            </a:extLst>
          </p:cNvPr>
          <p:cNvGrpSpPr/>
          <p:nvPr/>
        </p:nvGrpSpPr>
        <p:grpSpPr>
          <a:xfrm>
            <a:off x="1684344" y="3879811"/>
            <a:ext cx="4218498" cy="1852459"/>
            <a:chOff x="1735144" y="3879811"/>
            <a:chExt cx="4218498" cy="1852459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8E56ED30-A68B-1398-AC04-B1FD48228069}"/>
                </a:ext>
              </a:extLst>
            </p:cNvPr>
            <p:cNvGrpSpPr/>
            <p:nvPr/>
          </p:nvGrpSpPr>
          <p:grpSpPr>
            <a:xfrm>
              <a:off x="1735144" y="3879811"/>
              <a:ext cx="4218498" cy="1852459"/>
              <a:chOff x="1572701" y="1306463"/>
              <a:chExt cx="4218498" cy="1852459"/>
            </a:xfrm>
          </p:grpSpPr>
          <p:sp>
            <p:nvSpPr>
              <p:cNvPr id="46" name="Rectangle 4">
                <a:extLst>
                  <a:ext uri="{FF2B5EF4-FFF2-40B4-BE49-F238E27FC236}">
                    <a16:creationId xmlns:a16="http://schemas.microsoft.com/office/drawing/2014/main" id="{0014868C-610E-5AB8-FE22-9A212958EC29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20C8A38C-46EC-6D1C-EFFF-75E484232391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71">
                <a:extLst>
                  <a:ext uri="{FF2B5EF4-FFF2-40B4-BE49-F238E27FC236}">
                    <a16:creationId xmlns:a16="http://schemas.microsoft.com/office/drawing/2014/main" id="{4A990BA5-6AF7-9138-3A0C-A65046DA6933}"/>
                  </a:ext>
                </a:extLst>
              </p:cNvPr>
              <p:cNvSpPr txBox="1"/>
              <p:nvPr/>
            </p:nvSpPr>
            <p:spPr>
              <a:xfrm>
                <a:off x="2199567" y="2110561"/>
                <a:ext cx="3491811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Criação de Sistemas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Programas Visuais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Softwares em Python</a:t>
                </a:r>
                <a:endParaRPr lang="en-US" sz="2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9" name="Oval 17">
                <a:extLst>
                  <a:ext uri="{FF2B5EF4-FFF2-40B4-BE49-F238E27FC236}">
                    <a16:creationId xmlns:a16="http://schemas.microsoft.com/office/drawing/2014/main" id="{9F4CD4D3-AB4F-99C9-365B-3423F26E7606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71">
                <a:extLst>
                  <a:ext uri="{FF2B5EF4-FFF2-40B4-BE49-F238E27FC236}">
                    <a16:creationId xmlns:a16="http://schemas.microsoft.com/office/drawing/2014/main" id="{F6DC3372-C551-933F-4662-24364FB3C5D6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3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7" name="Gráfico 66" descr="Computação em Nuvem">
              <a:extLst>
                <a:ext uri="{FF2B5EF4-FFF2-40B4-BE49-F238E27FC236}">
                  <a16:creationId xmlns:a16="http://schemas.microsoft.com/office/drawing/2014/main" id="{71EBD5BE-551A-D6E3-8390-00D324A4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7437" y="4007935"/>
              <a:ext cx="354043" cy="35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712627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Análise </a:t>
            </a:r>
            <a:r>
              <a:rPr lang="pt-BR" sz="3600" dirty="0">
                <a:solidFill>
                  <a:schemeClr val="bg1"/>
                </a:solidFill>
                <a:latin typeface="Montserrat" panose="00000500000000000000" pitchFamily="2" charset="0"/>
              </a:rPr>
              <a:t>de Dados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176D839D-BFE1-E4C1-277B-2E65AC365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07" y="3682996"/>
            <a:ext cx="2876799" cy="2152837"/>
          </a:xfrm>
          <a:prstGeom prst="rect">
            <a:avLst/>
          </a:prstGeom>
        </p:spPr>
      </p:pic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D49BB49-769A-44D7-3F22-99F4BB69A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5" y="1942926"/>
            <a:ext cx="3513124" cy="1333616"/>
          </a:xfrm>
          <a:prstGeom prst="rect">
            <a:avLst/>
          </a:prstGeom>
        </p:spPr>
      </p:pic>
      <p:pic>
        <p:nvPicPr>
          <p:cNvPr id="9" name="Imagem 8" descr="Interface gráfica do usuário, Tabela&#10;&#10;Descrição gerada automaticamente com confiança média">
            <a:extLst>
              <a:ext uri="{FF2B5EF4-FFF2-40B4-BE49-F238E27FC236}">
                <a16:creationId xmlns:a16="http://schemas.microsoft.com/office/drawing/2014/main" id="{CDFC6788-331F-F228-BCF9-D9DC64E28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58" y="2148611"/>
            <a:ext cx="4122777" cy="4058002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51E7056F-016C-FC6D-210A-FB113895B136}"/>
              </a:ext>
            </a:extLst>
          </p:cNvPr>
          <p:cNvSpPr/>
          <p:nvPr/>
        </p:nvSpPr>
        <p:spPr>
          <a:xfrm>
            <a:off x="1751781" y="3822406"/>
            <a:ext cx="229419" cy="355604"/>
          </a:xfrm>
          <a:prstGeom prst="downArrow">
            <a:avLst/>
          </a:prstGeom>
          <a:solidFill>
            <a:srgbClr val="FABE07"/>
          </a:solidFill>
          <a:ln w="38100">
            <a:solidFill>
              <a:srgbClr val="FABE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25E73194-56F8-6DC2-2072-247ABD07B7A7}"/>
              </a:ext>
            </a:extLst>
          </p:cNvPr>
          <p:cNvSpPr/>
          <p:nvPr/>
        </p:nvSpPr>
        <p:spPr>
          <a:xfrm rot="16200000">
            <a:off x="2386230" y="4389261"/>
            <a:ext cx="229419" cy="355604"/>
          </a:xfrm>
          <a:prstGeom prst="downArrow">
            <a:avLst/>
          </a:prstGeom>
          <a:solidFill>
            <a:srgbClr val="FABE07"/>
          </a:solidFill>
          <a:ln w="38100">
            <a:solidFill>
              <a:srgbClr val="FABE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761DE4E-2540-2DD3-3B01-DB79C1F29E82}"/>
              </a:ext>
            </a:extLst>
          </p:cNvPr>
          <p:cNvSpPr/>
          <p:nvPr/>
        </p:nvSpPr>
        <p:spPr>
          <a:xfrm rot="16200000">
            <a:off x="6856264" y="4466903"/>
            <a:ext cx="229419" cy="355604"/>
          </a:xfrm>
          <a:prstGeom prst="downArrow">
            <a:avLst/>
          </a:prstGeom>
          <a:solidFill>
            <a:srgbClr val="FABE07"/>
          </a:solidFill>
          <a:ln w="38100">
            <a:solidFill>
              <a:srgbClr val="FABE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5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361084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Análise </a:t>
            </a:r>
            <a:r>
              <a:rPr lang="pt-BR" sz="3600" dirty="0">
                <a:solidFill>
                  <a:schemeClr val="bg1"/>
                </a:solidFill>
                <a:latin typeface="Montserrat" panose="00000500000000000000" pitchFamily="2" charset="0"/>
              </a:rPr>
              <a:t>Gráficas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2E3B38E4-50F9-C27A-0B9C-655D40765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12" y="1368499"/>
            <a:ext cx="6955976" cy="2530050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BC64015-FA90-B38F-1CF9-043A1CF18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12" y="4136702"/>
            <a:ext cx="6955975" cy="22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23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1049455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Comparativos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88103BC6-8B39-C338-B0CD-51DBF0C27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3" y="2502236"/>
            <a:ext cx="10920854" cy="22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389055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Visualização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72B1DE65-CF5C-7BDE-656C-154866D85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4" y="1270000"/>
            <a:ext cx="10522252" cy="474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6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389055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Ciência </a:t>
            </a:r>
            <a:r>
              <a:rPr lang="pt-BR" sz="3600" dirty="0">
                <a:solidFill>
                  <a:schemeClr val="bg1"/>
                </a:solidFill>
                <a:latin typeface="Montserrat" panose="00000500000000000000" pitchFamily="2" charset="0"/>
              </a:rPr>
              <a:t>de Dados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1883BE94-DCC8-4932-9F67-EAC9CE51F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42" y="1424441"/>
            <a:ext cx="7169315" cy="47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F4C3A6FC-1E39-6BCD-37BF-84ACEDBE1224}"/>
              </a:ext>
            </a:extLst>
          </p:cNvPr>
          <p:cNvSpPr/>
          <p:nvPr/>
        </p:nvSpPr>
        <p:spPr>
          <a:xfrm>
            <a:off x="0" y="13407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C88163F-305D-16A4-B057-E579CEBCF8B1}"/>
              </a:ext>
            </a:extLst>
          </p:cNvPr>
          <p:cNvSpPr/>
          <p:nvPr/>
        </p:nvSpPr>
        <p:spPr>
          <a:xfrm>
            <a:off x="0" y="6398794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22FB93E-7E8F-3AF2-69B1-384E8FBA68F5}"/>
              </a:ext>
            </a:extLst>
          </p:cNvPr>
          <p:cNvSpPr/>
          <p:nvPr/>
        </p:nvSpPr>
        <p:spPr>
          <a:xfrm flipV="1">
            <a:off x="11044646" y="0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5C32D-7B60-A68A-A477-94EBF905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315" y="105969"/>
            <a:ext cx="311494" cy="24726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358EDB-3AF7-B825-E665-4A73373F6A21}"/>
              </a:ext>
            </a:extLst>
          </p:cNvPr>
          <p:cNvSpPr txBox="1"/>
          <p:nvPr/>
        </p:nvSpPr>
        <p:spPr>
          <a:xfrm>
            <a:off x="1257695" y="934935"/>
            <a:ext cx="660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Como aplicar </a:t>
            </a: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Python...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9C17FFF-79D6-C259-EB73-9E60E84A5BEE}"/>
              </a:ext>
            </a:extLst>
          </p:cNvPr>
          <p:cNvGrpSpPr/>
          <p:nvPr/>
        </p:nvGrpSpPr>
        <p:grpSpPr>
          <a:xfrm>
            <a:off x="6249820" y="1787714"/>
            <a:ext cx="4218498" cy="2009177"/>
            <a:chOff x="6249820" y="1787714"/>
            <a:chExt cx="4218498" cy="2009177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5EC25B88-6C83-0438-B48A-E19701BC1AA7}"/>
                </a:ext>
              </a:extLst>
            </p:cNvPr>
            <p:cNvGrpSpPr/>
            <p:nvPr/>
          </p:nvGrpSpPr>
          <p:grpSpPr>
            <a:xfrm>
              <a:off x="6249820" y="1787714"/>
              <a:ext cx="4218498" cy="2009177"/>
              <a:chOff x="1572701" y="1306463"/>
              <a:chExt cx="4218498" cy="2009177"/>
            </a:xfrm>
          </p:grpSpPr>
          <p:sp>
            <p:nvSpPr>
              <p:cNvPr id="40" name="Rectangle 4">
                <a:extLst>
                  <a:ext uri="{FF2B5EF4-FFF2-40B4-BE49-F238E27FC236}">
                    <a16:creationId xmlns:a16="http://schemas.microsoft.com/office/drawing/2014/main" id="{2E7D2B77-AB92-A183-60C3-72EC9591125B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6">
                <a:extLst>
                  <a:ext uri="{FF2B5EF4-FFF2-40B4-BE49-F238E27FC236}">
                    <a16:creationId xmlns:a16="http://schemas.microsoft.com/office/drawing/2014/main" id="{6554CCB7-C10E-9928-0289-6600E3AAA964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71">
                <a:extLst>
                  <a:ext uri="{FF2B5EF4-FFF2-40B4-BE49-F238E27FC236}">
                    <a16:creationId xmlns:a16="http://schemas.microsoft.com/office/drawing/2014/main" id="{BE1983A4-09DC-E870-8CA6-E7DD0A2B1706}"/>
                  </a:ext>
                </a:extLst>
              </p:cNvPr>
              <p:cNvSpPr txBox="1"/>
              <p:nvPr/>
            </p:nvSpPr>
            <p:spPr>
              <a:xfrm>
                <a:off x="2199568" y="2109732"/>
                <a:ext cx="3491811" cy="1205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Análise de Dados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Ciência de Dados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Business </a:t>
                </a:r>
                <a:r>
                  <a:rPr lang="pt-B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Intelligence</a:t>
                </a:r>
                <a:endPara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3" name="Oval 17">
                <a:extLst>
                  <a:ext uri="{FF2B5EF4-FFF2-40B4-BE49-F238E27FC236}">
                    <a16:creationId xmlns:a16="http://schemas.microsoft.com/office/drawing/2014/main" id="{9E052669-FC52-49B9-13FB-09525639FD85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71">
                <a:extLst>
                  <a:ext uri="{FF2B5EF4-FFF2-40B4-BE49-F238E27FC236}">
                    <a16:creationId xmlns:a16="http://schemas.microsoft.com/office/drawing/2014/main" id="{AF1EEE3F-8B1D-FE14-C89F-10006603E216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2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1" name="Gráfico 60" descr="Cabeça com engrenagens">
              <a:extLst>
                <a:ext uri="{FF2B5EF4-FFF2-40B4-BE49-F238E27FC236}">
                  <a16:creationId xmlns:a16="http://schemas.microsoft.com/office/drawing/2014/main" id="{E07E5260-0178-0221-7310-8C61F3EB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2720" y="1923630"/>
              <a:ext cx="372287" cy="372287"/>
            </a:xfrm>
            <a:prstGeom prst="rect">
              <a:avLst/>
            </a:prstGeom>
          </p:spPr>
        </p:pic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0185845E-5FDB-236F-D8B8-597234B9584D}"/>
              </a:ext>
            </a:extLst>
          </p:cNvPr>
          <p:cNvGrpSpPr/>
          <p:nvPr/>
        </p:nvGrpSpPr>
        <p:grpSpPr>
          <a:xfrm>
            <a:off x="1684344" y="1821048"/>
            <a:ext cx="4218498" cy="2009177"/>
            <a:chOff x="1735144" y="1821048"/>
            <a:chExt cx="4218498" cy="200917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3218B91-C06B-8F41-3754-D9D000E73D27}"/>
                </a:ext>
              </a:extLst>
            </p:cNvPr>
            <p:cNvGrpSpPr/>
            <p:nvPr/>
          </p:nvGrpSpPr>
          <p:grpSpPr>
            <a:xfrm>
              <a:off x="1735144" y="1821048"/>
              <a:ext cx="4218498" cy="2009177"/>
              <a:chOff x="1572701" y="1306463"/>
              <a:chExt cx="4218498" cy="2009177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EF5628D-B8D3-2AFF-C446-4BD128A2D165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0ACE8037-24EC-779C-B1A8-3FE1B8758969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71">
                <a:extLst>
                  <a:ext uri="{FF2B5EF4-FFF2-40B4-BE49-F238E27FC236}">
                    <a16:creationId xmlns:a16="http://schemas.microsoft.com/office/drawing/2014/main" id="{41DE5726-2D0C-F6D9-EC6C-3A17053DFCA3}"/>
                  </a:ext>
                </a:extLst>
              </p:cNvPr>
              <p:cNvSpPr txBox="1"/>
              <p:nvPr/>
            </p:nvSpPr>
            <p:spPr>
              <a:xfrm>
                <a:off x="2199568" y="2109732"/>
                <a:ext cx="3491811" cy="1205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Automação e RPA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Processos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Tarefas Chatas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10" name="Oval 17">
                <a:extLst>
                  <a:ext uri="{FF2B5EF4-FFF2-40B4-BE49-F238E27FC236}">
                    <a16:creationId xmlns:a16="http://schemas.microsoft.com/office/drawing/2014/main" id="{0CF344AE-51D1-AFF2-EFCD-A789AF1A1BAC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71">
                <a:extLst>
                  <a:ext uri="{FF2B5EF4-FFF2-40B4-BE49-F238E27FC236}">
                    <a16:creationId xmlns:a16="http://schemas.microsoft.com/office/drawing/2014/main" id="{D55ABD31-47B6-ECAB-8ED7-D5838B7F4034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1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3" name="Gráfico 62" descr="Robô">
              <a:extLst>
                <a:ext uri="{FF2B5EF4-FFF2-40B4-BE49-F238E27FC236}">
                  <a16:creationId xmlns:a16="http://schemas.microsoft.com/office/drawing/2014/main" id="{5A290115-95CD-237E-D2FC-D8DF2EF8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40783" y="1915219"/>
              <a:ext cx="415587" cy="415587"/>
            </a:xfrm>
            <a:prstGeom prst="rect">
              <a:avLst/>
            </a:prstGeom>
          </p:spPr>
        </p:pic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57D70600-68CE-2CF8-5B1D-C4B11E4DA258}"/>
              </a:ext>
            </a:extLst>
          </p:cNvPr>
          <p:cNvGrpSpPr/>
          <p:nvPr/>
        </p:nvGrpSpPr>
        <p:grpSpPr>
          <a:xfrm>
            <a:off x="6249819" y="3879811"/>
            <a:ext cx="4218498" cy="1852459"/>
            <a:chOff x="6249819" y="3879811"/>
            <a:chExt cx="4218498" cy="1852459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0169D75D-9CC4-72D4-A0B6-568957338B48}"/>
                </a:ext>
              </a:extLst>
            </p:cNvPr>
            <p:cNvGrpSpPr/>
            <p:nvPr/>
          </p:nvGrpSpPr>
          <p:grpSpPr>
            <a:xfrm>
              <a:off x="6249819" y="3879811"/>
              <a:ext cx="4218498" cy="1852459"/>
              <a:chOff x="1572701" y="1306463"/>
              <a:chExt cx="4218498" cy="1852459"/>
            </a:xfrm>
          </p:grpSpPr>
          <p:sp>
            <p:nvSpPr>
              <p:cNvPr id="52" name="Rectangle 4">
                <a:extLst>
                  <a:ext uri="{FF2B5EF4-FFF2-40B4-BE49-F238E27FC236}">
                    <a16:creationId xmlns:a16="http://schemas.microsoft.com/office/drawing/2014/main" id="{EC9BD07B-454F-4227-4C8F-8D23DDF8188E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6">
                <a:extLst>
                  <a:ext uri="{FF2B5EF4-FFF2-40B4-BE49-F238E27FC236}">
                    <a16:creationId xmlns:a16="http://schemas.microsoft.com/office/drawing/2014/main" id="{7CA781D8-E991-EED1-8C0D-DBDBA13C62F5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71">
                <a:extLst>
                  <a:ext uri="{FF2B5EF4-FFF2-40B4-BE49-F238E27FC236}">
                    <a16:creationId xmlns:a16="http://schemas.microsoft.com/office/drawing/2014/main" id="{72586EB8-BCF2-ADAE-66DE-F8B265E8BAEB}"/>
                  </a:ext>
                </a:extLst>
              </p:cNvPr>
              <p:cNvSpPr txBox="1"/>
              <p:nvPr/>
            </p:nvSpPr>
            <p:spPr>
              <a:xfrm>
                <a:off x="2199567" y="2110561"/>
                <a:ext cx="3491811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Sites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Apps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APIs</a:t>
                </a:r>
              </a:p>
            </p:txBody>
          </p:sp>
          <p:sp>
            <p:nvSpPr>
              <p:cNvPr id="55" name="Oval 17">
                <a:extLst>
                  <a:ext uri="{FF2B5EF4-FFF2-40B4-BE49-F238E27FC236}">
                    <a16:creationId xmlns:a16="http://schemas.microsoft.com/office/drawing/2014/main" id="{87272D74-1F87-A19D-FA8B-C4112DD8BDB1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71">
                <a:extLst>
                  <a:ext uri="{FF2B5EF4-FFF2-40B4-BE49-F238E27FC236}">
                    <a16:creationId xmlns:a16="http://schemas.microsoft.com/office/drawing/2014/main" id="{4E873773-C2F5-080A-CA99-71DAB0B4053C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4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5" name="Gráfico 64" descr="Internet">
              <a:extLst>
                <a:ext uri="{FF2B5EF4-FFF2-40B4-BE49-F238E27FC236}">
                  <a16:creationId xmlns:a16="http://schemas.microsoft.com/office/drawing/2014/main" id="{5E37D27A-2274-7A5C-186A-D5E66939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64058" y="3979942"/>
              <a:ext cx="415587" cy="415587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E1E91905-81BB-E034-81AC-81D576BBB282}"/>
              </a:ext>
            </a:extLst>
          </p:cNvPr>
          <p:cNvGrpSpPr/>
          <p:nvPr/>
        </p:nvGrpSpPr>
        <p:grpSpPr>
          <a:xfrm>
            <a:off x="1684344" y="3879811"/>
            <a:ext cx="4218498" cy="1852459"/>
            <a:chOff x="1735144" y="3879811"/>
            <a:chExt cx="4218498" cy="1852459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8E56ED30-A68B-1398-AC04-B1FD48228069}"/>
                </a:ext>
              </a:extLst>
            </p:cNvPr>
            <p:cNvGrpSpPr/>
            <p:nvPr/>
          </p:nvGrpSpPr>
          <p:grpSpPr>
            <a:xfrm>
              <a:off x="1735144" y="3879811"/>
              <a:ext cx="4218498" cy="1852459"/>
              <a:chOff x="1572701" y="1306463"/>
              <a:chExt cx="4218498" cy="1852459"/>
            </a:xfrm>
          </p:grpSpPr>
          <p:sp>
            <p:nvSpPr>
              <p:cNvPr id="46" name="Rectangle 4">
                <a:extLst>
                  <a:ext uri="{FF2B5EF4-FFF2-40B4-BE49-F238E27FC236}">
                    <a16:creationId xmlns:a16="http://schemas.microsoft.com/office/drawing/2014/main" id="{0014868C-610E-5AB8-FE22-9A212958EC29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20C8A38C-46EC-6D1C-EFFF-75E484232391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71">
                <a:extLst>
                  <a:ext uri="{FF2B5EF4-FFF2-40B4-BE49-F238E27FC236}">
                    <a16:creationId xmlns:a16="http://schemas.microsoft.com/office/drawing/2014/main" id="{4A990BA5-6AF7-9138-3A0C-A65046DA6933}"/>
                  </a:ext>
                </a:extLst>
              </p:cNvPr>
              <p:cNvSpPr txBox="1"/>
              <p:nvPr/>
            </p:nvSpPr>
            <p:spPr>
              <a:xfrm>
                <a:off x="2199567" y="2110561"/>
                <a:ext cx="3491811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Criação de Sistemas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Programas Visuais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Softwares em Python</a:t>
                </a:r>
                <a:endParaRPr lang="en-US" sz="2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9" name="Oval 17">
                <a:extLst>
                  <a:ext uri="{FF2B5EF4-FFF2-40B4-BE49-F238E27FC236}">
                    <a16:creationId xmlns:a16="http://schemas.microsoft.com/office/drawing/2014/main" id="{9F4CD4D3-AB4F-99C9-365B-3423F26E7606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71">
                <a:extLst>
                  <a:ext uri="{FF2B5EF4-FFF2-40B4-BE49-F238E27FC236}">
                    <a16:creationId xmlns:a16="http://schemas.microsoft.com/office/drawing/2014/main" id="{F6DC3372-C551-933F-4662-24364FB3C5D6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3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7" name="Gráfico 66" descr="Computação em Nuvem">
              <a:extLst>
                <a:ext uri="{FF2B5EF4-FFF2-40B4-BE49-F238E27FC236}">
                  <a16:creationId xmlns:a16="http://schemas.microsoft.com/office/drawing/2014/main" id="{71EBD5BE-551A-D6E3-8390-00D324A4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7437" y="4007935"/>
              <a:ext cx="354043" cy="35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09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5734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573481" y="491098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Controles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AFC03F-69C0-F637-DEB5-3FEBE3A9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1" y="1622480"/>
            <a:ext cx="4630692" cy="42079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8C8870-66EB-D673-A4B9-6ADEE5CD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727" y="1855984"/>
            <a:ext cx="6329692" cy="36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4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5734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573481" y="491098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App / </a:t>
            </a:r>
            <a:r>
              <a:rPr lang="pt-BR" sz="36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Sitemas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272E7E-A957-90CB-361D-75E50CA19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1" y="1514227"/>
            <a:ext cx="2639820" cy="43404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FFF643-774D-B25D-9A48-5643C3A90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886" y="1514227"/>
            <a:ext cx="2652975" cy="43285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0F6726D-AC40-CF99-8C99-C9DEC6BF4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437" y="1501754"/>
            <a:ext cx="2642583" cy="43404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DE8ADC-EC14-F4A6-69FF-3B1A7E0E3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5688" y="1514227"/>
            <a:ext cx="2647255" cy="43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ogramação: por que todo profissional de Marketing Digital deve aprender">
            <a:extLst>
              <a:ext uri="{FF2B5EF4-FFF2-40B4-BE49-F238E27FC236}">
                <a16:creationId xmlns:a16="http://schemas.microsoft.com/office/drawing/2014/main" id="{7B284BFB-4F97-457F-BF62-89DFFC0CA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" t="11220" r="1916" b="2913"/>
          <a:stretch/>
        </p:blipFill>
        <p:spPr bwMode="auto">
          <a:xfrm>
            <a:off x="11422" y="-33163"/>
            <a:ext cx="12217016" cy="67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4BD35D7-59DD-B4B5-6FCE-2A77C1F846BA}"/>
              </a:ext>
            </a:extLst>
          </p:cNvPr>
          <p:cNvSpPr/>
          <p:nvPr/>
        </p:nvSpPr>
        <p:spPr>
          <a:xfrm>
            <a:off x="-12315" y="-11314"/>
            <a:ext cx="12240753" cy="6856613"/>
          </a:xfrm>
          <a:prstGeom prst="rect">
            <a:avLst/>
          </a:prstGeom>
          <a:gradFill>
            <a:gsLst>
              <a:gs pos="2000">
                <a:srgbClr val="F9F9F9">
                  <a:alpha val="90000"/>
                </a:srgbClr>
              </a:gs>
              <a:gs pos="56000">
                <a:schemeClr val="bg1"/>
              </a:gs>
              <a:gs pos="100000">
                <a:schemeClr val="bg1">
                  <a:lumMod val="95000"/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836D118-2913-C9AF-C702-294AC795F0D9}"/>
              </a:ext>
            </a:extLst>
          </p:cNvPr>
          <p:cNvGrpSpPr/>
          <p:nvPr/>
        </p:nvGrpSpPr>
        <p:grpSpPr>
          <a:xfrm>
            <a:off x="-25015" y="6398794"/>
            <a:ext cx="12242029" cy="459206"/>
            <a:chOff x="-25015" y="6398794"/>
            <a:chExt cx="12242029" cy="459206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FAEB0489-CFA0-ECC0-4340-1127A4F4501D}"/>
                </a:ext>
              </a:extLst>
            </p:cNvPr>
            <p:cNvSpPr/>
            <p:nvPr/>
          </p:nvSpPr>
          <p:spPr>
            <a:xfrm>
              <a:off x="-25015" y="6480994"/>
              <a:ext cx="12242029" cy="377006"/>
            </a:xfrm>
            <a:prstGeom prst="rect">
              <a:avLst/>
            </a:prstGeom>
            <a:gradFill>
              <a:gsLst>
                <a:gs pos="2000">
                  <a:srgbClr val="2285DB"/>
                </a:gs>
                <a:gs pos="56000">
                  <a:srgbClr val="2079CA"/>
                </a:gs>
                <a:gs pos="100000">
                  <a:srgbClr val="17579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353645A5-16EB-0A04-2A97-07440B135673}"/>
                </a:ext>
              </a:extLst>
            </p:cNvPr>
            <p:cNvSpPr/>
            <p:nvPr/>
          </p:nvSpPr>
          <p:spPr>
            <a:xfrm>
              <a:off x="11197046" y="6398794"/>
              <a:ext cx="537754" cy="459206"/>
            </a:xfrm>
            <a:custGeom>
              <a:avLst/>
              <a:gdLst>
                <a:gd name="connsiteX0" fmla="*/ 133544 w 1987826"/>
                <a:gd name="connsiteY0" fmla="*/ 0 h 703827"/>
                <a:gd name="connsiteX1" fmla="*/ 1854282 w 1987826"/>
                <a:gd name="connsiteY1" fmla="*/ 0 h 703827"/>
                <a:gd name="connsiteX2" fmla="*/ 1987826 w 1987826"/>
                <a:gd name="connsiteY2" fmla="*/ 133544 h 703827"/>
                <a:gd name="connsiteX3" fmla="*/ 1987826 w 1987826"/>
                <a:gd name="connsiteY3" fmla="*/ 703827 h 703827"/>
                <a:gd name="connsiteX4" fmla="*/ 0 w 1987826"/>
                <a:gd name="connsiteY4" fmla="*/ 703827 h 703827"/>
                <a:gd name="connsiteX5" fmla="*/ 0 w 1987826"/>
                <a:gd name="connsiteY5" fmla="*/ 133544 h 703827"/>
                <a:gd name="connsiteX6" fmla="*/ 133544 w 1987826"/>
                <a:gd name="connsiteY6" fmla="*/ 0 h 7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826" h="703827">
                  <a:moveTo>
                    <a:pt x="133544" y="0"/>
                  </a:moveTo>
                  <a:lnTo>
                    <a:pt x="1854282" y="0"/>
                  </a:lnTo>
                  <a:cubicBezTo>
                    <a:pt x="1928036" y="0"/>
                    <a:pt x="1987826" y="59790"/>
                    <a:pt x="1987826" y="133544"/>
                  </a:cubicBezTo>
                  <a:lnTo>
                    <a:pt x="1987826" y="703827"/>
                  </a:lnTo>
                  <a:lnTo>
                    <a:pt x="0" y="703827"/>
                  </a:lnTo>
                  <a:lnTo>
                    <a:pt x="0" y="133544"/>
                  </a:lnTo>
                  <a:cubicBezTo>
                    <a:pt x="0" y="59790"/>
                    <a:pt x="59790" y="0"/>
                    <a:pt x="1335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8678B1A-B3C1-2F5A-FEAC-B6DD57499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5715" y="6504763"/>
              <a:ext cx="311494" cy="247268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381D6A7-C8A0-A4ED-894B-2C4B7B7D7257}"/>
              </a:ext>
            </a:extLst>
          </p:cNvPr>
          <p:cNvGrpSpPr/>
          <p:nvPr/>
        </p:nvGrpSpPr>
        <p:grpSpPr>
          <a:xfrm>
            <a:off x="730114" y="575264"/>
            <a:ext cx="6602257" cy="830009"/>
            <a:chOff x="730114" y="742904"/>
            <a:chExt cx="6602257" cy="830009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08B6799-947F-6977-0366-AA545F6D0D66}"/>
                </a:ext>
              </a:extLst>
            </p:cNvPr>
            <p:cNvSpPr txBox="1"/>
            <p:nvPr/>
          </p:nvSpPr>
          <p:spPr>
            <a:xfrm>
              <a:off x="730114" y="742904"/>
              <a:ext cx="6602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Sua Jornada no</a:t>
              </a:r>
              <a:r>
                <a:rPr lang="pt-B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pt-BR" sz="3600" b="1" dirty="0">
                  <a:solidFill>
                    <a:srgbClr val="175791"/>
                  </a:solidFill>
                  <a:latin typeface="Montserrat" panose="00000500000000000000" pitchFamily="2" charset="0"/>
                </a:rPr>
                <a:t>Python</a:t>
              </a:r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89BC045C-F6F2-2D96-D898-B89D95E68351}"/>
                </a:ext>
              </a:extLst>
            </p:cNvPr>
            <p:cNvCxnSpPr>
              <a:cxnSpLocks/>
            </p:cNvCxnSpPr>
            <p:nvPr/>
          </p:nvCxnSpPr>
          <p:spPr>
            <a:xfrm>
              <a:off x="896485" y="1572913"/>
              <a:ext cx="698500" cy="0"/>
            </a:xfrm>
            <a:prstGeom prst="line">
              <a:avLst/>
            </a:prstGeom>
            <a:ln w="25400">
              <a:solidFill>
                <a:srgbClr val="1757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33AAB2B-73EE-DDD8-F87B-8CB0BB897A47}"/>
              </a:ext>
            </a:extLst>
          </p:cNvPr>
          <p:cNvGrpSpPr/>
          <p:nvPr/>
        </p:nvGrpSpPr>
        <p:grpSpPr>
          <a:xfrm>
            <a:off x="-2042638" y="1539482"/>
            <a:ext cx="14437988" cy="4691892"/>
            <a:chOff x="-2042638" y="1539482"/>
            <a:chExt cx="14437988" cy="4691892"/>
          </a:xfrm>
        </p:grpSpPr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D195AEB-BAB5-A9DC-4C03-BBBF6F27C7B9}"/>
                </a:ext>
              </a:extLst>
            </p:cNvPr>
            <p:cNvSpPr/>
            <p:nvPr/>
          </p:nvSpPr>
          <p:spPr>
            <a:xfrm rot="20994376">
              <a:off x="-2042638" y="2390611"/>
              <a:ext cx="14437988" cy="964525"/>
            </a:xfrm>
            <a:custGeom>
              <a:avLst/>
              <a:gdLst>
                <a:gd name="connsiteX0" fmla="*/ 14110141 w 14110141"/>
                <a:gd name="connsiteY0" fmla="*/ 340129 h 1287596"/>
                <a:gd name="connsiteX1" fmla="*/ 13998307 w 14110141"/>
                <a:gd name="connsiteY1" fmla="*/ 1057500 h 1287596"/>
                <a:gd name="connsiteX2" fmla="*/ 10450635 w 14110141"/>
                <a:gd name="connsiteY2" fmla="*/ 1057500 h 1287596"/>
                <a:gd name="connsiteX3" fmla="*/ 10450801 w 14110141"/>
                <a:gd name="connsiteY3" fmla="*/ 1056436 h 1287596"/>
                <a:gd name="connsiteX4" fmla="*/ 10351082 w 14110141"/>
                <a:gd name="connsiteY4" fmla="*/ 1117480 h 1287596"/>
                <a:gd name="connsiteX5" fmla="*/ 6914276 w 14110141"/>
                <a:gd name="connsiteY5" fmla="*/ 1049614 h 1287596"/>
                <a:gd name="connsiteX6" fmla="*/ 6914434 w 14110141"/>
                <a:gd name="connsiteY6" fmla="*/ 1048596 h 1287596"/>
                <a:gd name="connsiteX7" fmla="*/ 6821651 w 14110141"/>
                <a:gd name="connsiteY7" fmla="*/ 1105745 h 1287596"/>
                <a:gd name="connsiteX8" fmla="*/ 3599645 w 14110141"/>
                <a:gd name="connsiteY8" fmla="*/ 919129 h 1287596"/>
                <a:gd name="connsiteX9" fmla="*/ 3548123 w 14110141"/>
                <a:gd name="connsiteY9" fmla="*/ 944564 h 1287596"/>
                <a:gd name="connsiteX10" fmla="*/ 3547670 w 14110141"/>
                <a:gd name="connsiteY10" fmla="*/ 947468 h 1287596"/>
                <a:gd name="connsiteX11" fmla="*/ 0 w 14110141"/>
                <a:gd name="connsiteY11" fmla="*/ 947468 h 1287596"/>
                <a:gd name="connsiteX12" fmla="*/ 111834 w 14110141"/>
                <a:gd name="connsiteY12" fmla="*/ 230097 h 1287596"/>
                <a:gd name="connsiteX13" fmla="*/ 3437775 w 14110141"/>
                <a:gd name="connsiteY13" fmla="*/ 352694 h 1287596"/>
                <a:gd name="connsiteX14" fmla="*/ 3489297 w 14110141"/>
                <a:gd name="connsiteY14" fmla="*/ 327259 h 1287596"/>
                <a:gd name="connsiteX15" fmla="*/ 3489750 w 14110141"/>
                <a:gd name="connsiteY15" fmla="*/ 324356 h 1287596"/>
                <a:gd name="connsiteX16" fmla="*/ 7037420 w 14110141"/>
                <a:gd name="connsiteY16" fmla="*/ 324356 h 1287596"/>
                <a:gd name="connsiteX17" fmla="*/ 7037254 w 14110141"/>
                <a:gd name="connsiteY17" fmla="*/ 325420 h 1287596"/>
                <a:gd name="connsiteX18" fmla="*/ 7136974 w 14110141"/>
                <a:gd name="connsiteY18" fmla="*/ 264376 h 1287596"/>
                <a:gd name="connsiteX19" fmla="*/ 10573781 w 14110141"/>
                <a:gd name="connsiteY19" fmla="*/ 332242 h 1287596"/>
                <a:gd name="connsiteX20" fmla="*/ 10573615 w 14110141"/>
                <a:gd name="connsiteY20" fmla="*/ 333306 h 1287596"/>
                <a:gd name="connsiteX21" fmla="*/ 10673334 w 14110141"/>
                <a:gd name="connsiteY21" fmla="*/ 272262 h 1287596"/>
                <a:gd name="connsiteX22" fmla="*/ 14110141 w 14110141"/>
                <a:gd name="connsiteY22" fmla="*/ 340129 h 128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10141" h="1287596">
                  <a:moveTo>
                    <a:pt x="14110141" y="340129"/>
                  </a:moveTo>
                  <a:lnTo>
                    <a:pt x="13998307" y="1057500"/>
                  </a:lnTo>
                  <a:cubicBezTo>
                    <a:pt x="12815749" y="1854578"/>
                    <a:pt x="11633192" y="260422"/>
                    <a:pt x="10450635" y="1057500"/>
                  </a:cubicBezTo>
                  <a:lnTo>
                    <a:pt x="10450801" y="1056436"/>
                  </a:lnTo>
                  <a:lnTo>
                    <a:pt x="10351082" y="1117480"/>
                  </a:lnTo>
                  <a:cubicBezTo>
                    <a:pt x="9205479" y="1749391"/>
                    <a:pt x="8059877" y="277444"/>
                    <a:pt x="6914276" y="1049614"/>
                  </a:cubicBezTo>
                  <a:lnTo>
                    <a:pt x="6914434" y="1048596"/>
                  </a:lnTo>
                  <a:lnTo>
                    <a:pt x="6821651" y="1105745"/>
                  </a:lnTo>
                  <a:cubicBezTo>
                    <a:pt x="5747649" y="1706132"/>
                    <a:pt x="4673647" y="449719"/>
                    <a:pt x="3599645" y="919129"/>
                  </a:cubicBezTo>
                  <a:lnTo>
                    <a:pt x="3548123" y="944564"/>
                  </a:lnTo>
                  <a:lnTo>
                    <a:pt x="3547670" y="947468"/>
                  </a:lnTo>
                  <a:cubicBezTo>
                    <a:pt x="2365113" y="1744546"/>
                    <a:pt x="1182556" y="150390"/>
                    <a:pt x="0" y="947468"/>
                  </a:cubicBezTo>
                  <a:lnTo>
                    <a:pt x="111834" y="230097"/>
                  </a:lnTo>
                  <a:cubicBezTo>
                    <a:pt x="1220481" y="-517163"/>
                    <a:pt x="2329128" y="837247"/>
                    <a:pt x="3437775" y="352694"/>
                  </a:cubicBezTo>
                  <a:lnTo>
                    <a:pt x="3489297" y="327259"/>
                  </a:lnTo>
                  <a:lnTo>
                    <a:pt x="3489750" y="324356"/>
                  </a:lnTo>
                  <a:cubicBezTo>
                    <a:pt x="4672307" y="-472722"/>
                    <a:pt x="5854863" y="1121434"/>
                    <a:pt x="7037420" y="324356"/>
                  </a:cubicBezTo>
                  <a:lnTo>
                    <a:pt x="7037254" y="325420"/>
                  </a:lnTo>
                  <a:lnTo>
                    <a:pt x="7136974" y="264376"/>
                  </a:lnTo>
                  <a:cubicBezTo>
                    <a:pt x="8282576" y="-367536"/>
                    <a:pt x="9428178" y="1104412"/>
                    <a:pt x="10573781" y="332242"/>
                  </a:cubicBezTo>
                  <a:lnTo>
                    <a:pt x="10573615" y="333306"/>
                  </a:lnTo>
                  <a:lnTo>
                    <a:pt x="10673334" y="272262"/>
                  </a:lnTo>
                  <a:cubicBezTo>
                    <a:pt x="11818937" y="-359650"/>
                    <a:pt x="12964539" y="1112298"/>
                    <a:pt x="14110141" y="340129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8000"/>
              </a:schemeClr>
            </a:solidFill>
            <a:ln>
              <a:noFill/>
            </a:ln>
            <a:effectLst>
              <a:innerShdw blurRad="114300">
                <a:prstClr val="black">
                  <a:alpha val="1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D5D2E14A-EB83-6D1C-1CDE-0036AA7A0A4E}"/>
                </a:ext>
              </a:extLst>
            </p:cNvPr>
            <p:cNvSpPr/>
            <p:nvPr/>
          </p:nvSpPr>
          <p:spPr>
            <a:xfrm rot="20994376">
              <a:off x="-2042638" y="1994512"/>
              <a:ext cx="14437988" cy="964525"/>
            </a:xfrm>
            <a:custGeom>
              <a:avLst/>
              <a:gdLst>
                <a:gd name="connsiteX0" fmla="*/ 14110141 w 14110141"/>
                <a:gd name="connsiteY0" fmla="*/ 340129 h 1287596"/>
                <a:gd name="connsiteX1" fmla="*/ 13998307 w 14110141"/>
                <a:gd name="connsiteY1" fmla="*/ 1057500 h 1287596"/>
                <a:gd name="connsiteX2" fmla="*/ 10450635 w 14110141"/>
                <a:gd name="connsiteY2" fmla="*/ 1057500 h 1287596"/>
                <a:gd name="connsiteX3" fmla="*/ 10450801 w 14110141"/>
                <a:gd name="connsiteY3" fmla="*/ 1056436 h 1287596"/>
                <a:gd name="connsiteX4" fmla="*/ 10351082 w 14110141"/>
                <a:gd name="connsiteY4" fmla="*/ 1117480 h 1287596"/>
                <a:gd name="connsiteX5" fmla="*/ 6914276 w 14110141"/>
                <a:gd name="connsiteY5" fmla="*/ 1049614 h 1287596"/>
                <a:gd name="connsiteX6" fmla="*/ 6914434 w 14110141"/>
                <a:gd name="connsiteY6" fmla="*/ 1048596 h 1287596"/>
                <a:gd name="connsiteX7" fmla="*/ 6821651 w 14110141"/>
                <a:gd name="connsiteY7" fmla="*/ 1105745 h 1287596"/>
                <a:gd name="connsiteX8" fmla="*/ 3599645 w 14110141"/>
                <a:gd name="connsiteY8" fmla="*/ 919129 h 1287596"/>
                <a:gd name="connsiteX9" fmla="*/ 3548123 w 14110141"/>
                <a:gd name="connsiteY9" fmla="*/ 944564 h 1287596"/>
                <a:gd name="connsiteX10" fmla="*/ 3547670 w 14110141"/>
                <a:gd name="connsiteY10" fmla="*/ 947468 h 1287596"/>
                <a:gd name="connsiteX11" fmla="*/ 0 w 14110141"/>
                <a:gd name="connsiteY11" fmla="*/ 947468 h 1287596"/>
                <a:gd name="connsiteX12" fmla="*/ 111834 w 14110141"/>
                <a:gd name="connsiteY12" fmla="*/ 230097 h 1287596"/>
                <a:gd name="connsiteX13" fmla="*/ 3437775 w 14110141"/>
                <a:gd name="connsiteY13" fmla="*/ 352694 h 1287596"/>
                <a:gd name="connsiteX14" fmla="*/ 3489297 w 14110141"/>
                <a:gd name="connsiteY14" fmla="*/ 327259 h 1287596"/>
                <a:gd name="connsiteX15" fmla="*/ 3489750 w 14110141"/>
                <a:gd name="connsiteY15" fmla="*/ 324356 h 1287596"/>
                <a:gd name="connsiteX16" fmla="*/ 7037420 w 14110141"/>
                <a:gd name="connsiteY16" fmla="*/ 324356 h 1287596"/>
                <a:gd name="connsiteX17" fmla="*/ 7037254 w 14110141"/>
                <a:gd name="connsiteY17" fmla="*/ 325420 h 1287596"/>
                <a:gd name="connsiteX18" fmla="*/ 7136974 w 14110141"/>
                <a:gd name="connsiteY18" fmla="*/ 264376 h 1287596"/>
                <a:gd name="connsiteX19" fmla="*/ 10573781 w 14110141"/>
                <a:gd name="connsiteY19" fmla="*/ 332242 h 1287596"/>
                <a:gd name="connsiteX20" fmla="*/ 10573615 w 14110141"/>
                <a:gd name="connsiteY20" fmla="*/ 333306 h 1287596"/>
                <a:gd name="connsiteX21" fmla="*/ 10673334 w 14110141"/>
                <a:gd name="connsiteY21" fmla="*/ 272262 h 1287596"/>
                <a:gd name="connsiteX22" fmla="*/ 14110141 w 14110141"/>
                <a:gd name="connsiteY22" fmla="*/ 340129 h 128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10141" h="1287596">
                  <a:moveTo>
                    <a:pt x="14110141" y="340129"/>
                  </a:moveTo>
                  <a:lnTo>
                    <a:pt x="13998307" y="1057500"/>
                  </a:lnTo>
                  <a:cubicBezTo>
                    <a:pt x="12815749" y="1854578"/>
                    <a:pt x="11633192" y="260422"/>
                    <a:pt x="10450635" y="1057500"/>
                  </a:cubicBezTo>
                  <a:lnTo>
                    <a:pt x="10450801" y="1056436"/>
                  </a:lnTo>
                  <a:lnTo>
                    <a:pt x="10351082" y="1117480"/>
                  </a:lnTo>
                  <a:cubicBezTo>
                    <a:pt x="9205479" y="1749391"/>
                    <a:pt x="8059877" y="277444"/>
                    <a:pt x="6914276" y="1049614"/>
                  </a:cubicBezTo>
                  <a:lnTo>
                    <a:pt x="6914434" y="1048596"/>
                  </a:lnTo>
                  <a:lnTo>
                    <a:pt x="6821651" y="1105745"/>
                  </a:lnTo>
                  <a:cubicBezTo>
                    <a:pt x="5747649" y="1706132"/>
                    <a:pt x="4673647" y="449719"/>
                    <a:pt x="3599645" y="919129"/>
                  </a:cubicBezTo>
                  <a:lnTo>
                    <a:pt x="3548123" y="944564"/>
                  </a:lnTo>
                  <a:lnTo>
                    <a:pt x="3547670" y="947468"/>
                  </a:lnTo>
                  <a:cubicBezTo>
                    <a:pt x="2365113" y="1744546"/>
                    <a:pt x="1182556" y="150390"/>
                    <a:pt x="0" y="947468"/>
                  </a:cubicBezTo>
                  <a:lnTo>
                    <a:pt x="111834" y="230097"/>
                  </a:lnTo>
                  <a:cubicBezTo>
                    <a:pt x="1220481" y="-517163"/>
                    <a:pt x="2329128" y="837247"/>
                    <a:pt x="3437775" y="352694"/>
                  </a:cubicBezTo>
                  <a:lnTo>
                    <a:pt x="3489297" y="327259"/>
                  </a:lnTo>
                  <a:lnTo>
                    <a:pt x="3489750" y="324356"/>
                  </a:lnTo>
                  <a:cubicBezTo>
                    <a:pt x="4672307" y="-472722"/>
                    <a:pt x="5854863" y="1121434"/>
                    <a:pt x="7037420" y="324356"/>
                  </a:cubicBezTo>
                  <a:lnTo>
                    <a:pt x="7037254" y="325420"/>
                  </a:lnTo>
                  <a:lnTo>
                    <a:pt x="7136974" y="264376"/>
                  </a:lnTo>
                  <a:cubicBezTo>
                    <a:pt x="8282576" y="-367536"/>
                    <a:pt x="9428178" y="1104412"/>
                    <a:pt x="10573781" y="332242"/>
                  </a:cubicBezTo>
                  <a:lnTo>
                    <a:pt x="10573615" y="333306"/>
                  </a:lnTo>
                  <a:lnTo>
                    <a:pt x="10673334" y="272262"/>
                  </a:lnTo>
                  <a:cubicBezTo>
                    <a:pt x="11818937" y="-359650"/>
                    <a:pt x="12964539" y="1112298"/>
                    <a:pt x="14110141" y="3401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>
                  <a:alpha val="1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C129674-1641-11EA-3AA9-9D82B66220D2}"/>
                </a:ext>
              </a:extLst>
            </p:cNvPr>
            <p:cNvSpPr txBox="1"/>
            <p:nvPr/>
          </p:nvSpPr>
          <p:spPr>
            <a:xfrm>
              <a:off x="1585307" y="3958254"/>
              <a:ext cx="2694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175791"/>
                  </a:solidFill>
                  <a:latin typeface="Montserrat" panose="00000500000000000000" pitchFamily="2" charset="0"/>
                </a:rPr>
                <a:t>Canal do </a:t>
              </a:r>
              <a:r>
                <a:rPr lang="pt-BR" b="1" dirty="0">
                  <a:solidFill>
                    <a:srgbClr val="175791"/>
                  </a:solidFill>
                  <a:latin typeface="Montserrat" panose="00000500000000000000" pitchFamily="2" charset="0"/>
                </a:rPr>
                <a:t>Youtube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68BCDA0-0E0D-4F1A-582F-CE61A8B5F3BF}"/>
                </a:ext>
              </a:extLst>
            </p:cNvPr>
            <p:cNvSpPr txBox="1"/>
            <p:nvPr/>
          </p:nvSpPr>
          <p:spPr>
            <a:xfrm>
              <a:off x="1585307" y="4308975"/>
              <a:ext cx="2694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Conteúdo </a:t>
              </a:r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100% gratuito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759BB473-97A8-4765-D365-145F9B92E816}"/>
                </a:ext>
              </a:extLst>
            </p:cNvPr>
            <p:cNvSpPr/>
            <p:nvPr/>
          </p:nvSpPr>
          <p:spPr>
            <a:xfrm>
              <a:off x="1308050" y="2751510"/>
              <a:ext cx="899883" cy="899883"/>
            </a:xfrm>
            <a:prstGeom prst="ellipse">
              <a:avLst/>
            </a:prstGeom>
            <a:gradFill>
              <a:gsLst>
                <a:gs pos="2000">
                  <a:srgbClr val="2285DB"/>
                </a:gs>
                <a:gs pos="56000">
                  <a:srgbClr val="2079CA"/>
                </a:gs>
                <a:gs pos="100000">
                  <a:srgbClr val="17579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5575888D-A764-22B2-845F-7E980206E871}"/>
                </a:ext>
              </a:extLst>
            </p:cNvPr>
            <p:cNvSpPr/>
            <p:nvPr/>
          </p:nvSpPr>
          <p:spPr>
            <a:xfrm>
              <a:off x="1400931" y="2841148"/>
              <a:ext cx="722308" cy="722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EB18A4F-E859-DF7E-FDA8-0C550E3D026E}"/>
                </a:ext>
              </a:extLst>
            </p:cNvPr>
            <p:cNvSpPr txBox="1"/>
            <p:nvPr/>
          </p:nvSpPr>
          <p:spPr>
            <a:xfrm>
              <a:off x="4676375" y="3620416"/>
              <a:ext cx="3823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solidFill>
                    <a:srgbClr val="175791"/>
                  </a:solidFill>
                  <a:latin typeface="Montserrat" panose="00000500000000000000" pitchFamily="2" charset="0"/>
                </a:rPr>
                <a:t>Intensivão</a:t>
              </a:r>
              <a:r>
                <a:rPr lang="pt-BR" dirty="0">
                  <a:solidFill>
                    <a:srgbClr val="175791"/>
                  </a:solidFill>
                  <a:latin typeface="Montserrat" panose="00000500000000000000" pitchFamily="2" charset="0"/>
                </a:rPr>
                <a:t> de </a:t>
              </a:r>
              <a:r>
                <a:rPr lang="pt-BR" b="1" dirty="0">
                  <a:solidFill>
                    <a:srgbClr val="175791"/>
                  </a:solidFill>
                  <a:latin typeface="Montserrat" panose="00000500000000000000" pitchFamily="2" charset="0"/>
                </a:rPr>
                <a:t>Python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CF92B3C-5D65-1D42-2031-D6AD6D0D5234}"/>
                </a:ext>
              </a:extLst>
            </p:cNvPr>
            <p:cNvSpPr txBox="1"/>
            <p:nvPr/>
          </p:nvSpPr>
          <p:spPr>
            <a:xfrm>
              <a:off x="4749684" y="4011712"/>
              <a:ext cx="26944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+ 8 horas conteúdo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Aulas ao vivo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Não fica gravado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4 vezes por ano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Sequência lógica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De R$ 400 por R$00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61650B0-BCA5-197F-AE2F-107BB8E970BF}"/>
                </a:ext>
              </a:extLst>
            </p:cNvPr>
            <p:cNvSpPr txBox="1"/>
            <p:nvPr/>
          </p:nvSpPr>
          <p:spPr>
            <a:xfrm>
              <a:off x="8229550" y="2998632"/>
              <a:ext cx="3823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175791"/>
                  </a:solidFill>
                  <a:latin typeface="Montserrat" panose="00000500000000000000" pitchFamily="2" charset="0"/>
                </a:rPr>
                <a:t>Programa completo </a:t>
              </a:r>
            </a:p>
            <a:p>
              <a:r>
                <a:rPr lang="pt-BR" b="1" dirty="0">
                  <a:solidFill>
                    <a:srgbClr val="175791"/>
                  </a:solidFill>
                  <a:latin typeface="Montserrat" panose="00000500000000000000" pitchFamily="2" charset="0"/>
                </a:rPr>
                <a:t>Python Impressionador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4380678-1A02-1B8C-7B56-49FDB4953C3F}"/>
                </a:ext>
              </a:extLst>
            </p:cNvPr>
            <p:cNvSpPr txBox="1"/>
            <p:nvPr/>
          </p:nvSpPr>
          <p:spPr>
            <a:xfrm>
              <a:off x="8225832" y="3769161"/>
              <a:ext cx="308535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Curso Completo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Básico ao Impressionador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12 meses de acesso ilimitado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Suporte a dúvidas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Aproximadamente R$ 1.500,00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INSCRIÇÕES ENCERRAM AS 23:59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A90BC60B-EE4F-18F1-8913-11DEFBC18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220" y="1707902"/>
              <a:ext cx="831879" cy="1210004"/>
            </a:xfrm>
            <a:custGeom>
              <a:avLst/>
              <a:gdLst>
                <a:gd name="T0" fmla="*/ 225 w 451"/>
                <a:gd name="T1" fmla="*/ 0 h 656"/>
                <a:gd name="T2" fmla="*/ 266 w 451"/>
                <a:gd name="T3" fmla="*/ 3 h 656"/>
                <a:gd name="T4" fmla="*/ 304 w 451"/>
                <a:gd name="T5" fmla="*/ 13 h 656"/>
                <a:gd name="T6" fmla="*/ 339 w 451"/>
                <a:gd name="T7" fmla="*/ 29 h 656"/>
                <a:gd name="T8" fmla="*/ 371 w 451"/>
                <a:gd name="T9" fmla="*/ 51 h 656"/>
                <a:gd name="T10" fmla="*/ 397 w 451"/>
                <a:gd name="T11" fmla="*/ 77 h 656"/>
                <a:gd name="T12" fmla="*/ 419 w 451"/>
                <a:gd name="T13" fmla="*/ 107 h 656"/>
                <a:gd name="T14" fmla="*/ 436 w 451"/>
                <a:gd name="T15" fmla="*/ 142 h 656"/>
                <a:gd name="T16" fmla="*/ 447 w 451"/>
                <a:gd name="T17" fmla="*/ 178 h 656"/>
                <a:gd name="T18" fmla="*/ 451 w 451"/>
                <a:gd name="T19" fmla="*/ 217 h 656"/>
                <a:gd name="T20" fmla="*/ 448 w 451"/>
                <a:gd name="T21" fmla="*/ 241 h 656"/>
                <a:gd name="T22" fmla="*/ 441 w 451"/>
                <a:gd name="T23" fmla="*/ 270 h 656"/>
                <a:gd name="T24" fmla="*/ 432 w 451"/>
                <a:gd name="T25" fmla="*/ 301 h 656"/>
                <a:gd name="T26" fmla="*/ 419 w 451"/>
                <a:gd name="T27" fmla="*/ 335 h 656"/>
                <a:gd name="T28" fmla="*/ 405 w 451"/>
                <a:gd name="T29" fmla="*/ 372 h 656"/>
                <a:gd name="T30" fmla="*/ 386 w 451"/>
                <a:gd name="T31" fmla="*/ 410 h 656"/>
                <a:gd name="T32" fmla="*/ 368 w 451"/>
                <a:gd name="T33" fmla="*/ 449 h 656"/>
                <a:gd name="T34" fmla="*/ 350 w 451"/>
                <a:gd name="T35" fmla="*/ 488 h 656"/>
                <a:gd name="T36" fmla="*/ 330 w 451"/>
                <a:gd name="T37" fmla="*/ 526 h 656"/>
                <a:gd name="T38" fmla="*/ 310 w 451"/>
                <a:gd name="T39" fmla="*/ 563 h 656"/>
                <a:gd name="T40" fmla="*/ 292 w 451"/>
                <a:gd name="T41" fmla="*/ 597 h 656"/>
                <a:gd name="T42" fmla="*/ 274 w 451"/>
                <a:gd name="T43" fmla="*/ 628 h 656"/>
                <a:gd name="T44" fmla="*/ 263 w 451"/>
                <a:gd name="T45" fmla="*/ 643 h 656"/>
                <a:gd name="T46" fmla="*/ 249 w 451"/>
                <a:gd name="T47" fmla="*/ 652 h 656"/>
                <a:gd name="T48" fmla="*/ 233 w 451"/>
                <a:gd name="T49" fmla="*/ 656 h 656"/>
                <a:gd name="T50" fmla="*/ 217 w 451"/>
                <a:gd name="T51" fmla="*/ 656 h 656"/>
                <a:gd name="T52" fmla="*/ 200 w 451"/>
                <a:gd name="T53" fmla="*/ 652 h 656"/>
                <a:gd name="T54" fmla="*/ 187 w 451"/>
                <a:gd name="T55" fmla="*/ 643 h 656"/>
                <a:gd name="T56" fmla="*/ 176 w 451"/>
                <a:gd name="T57" fmla="*/ 628 h 656"/>
                <a:gd name="T58" fmla="*/ 159 w 451"/>
                <a:gd name="T59" fmla="*/ 597 h 656"/>
                <a:gd name="T60" fmla="*/ 140 w 451"/>
                <a:gd name="T61" fmla="*/ 563 h 656"/>
                <a:gd name="T62" fmla="*/ 121 w 451"/>
                <a:gd name="T63" fmla="*/ 526 h 656"/>
                <a:gd name="T64" fmla="*/ 101 w 451"/>
                <a:gd name="T65" fmla="*/ 488 h 656"/>
                <a:gd name="T66" fmla="*/ 81 w 451"/>
                <a:gd name="T67" fmla="*/ 449 h 656"/>
                <a:gd name="T68" fmla="*/ 63 w 451"/>
                <a:gd name="T69" fmla="*/ 410 h 656"/>
                <a:gd name="T70" fmla="*/ 46 w 451"/>
                <a:gd name="T71" fmla="*/ 372 h 656"/>
                <a:gd name="T72" fmla="*/ 30 w 451"/>
                <a:gd name="T73" fmla="*/ 335 h 656"/>
                <a:gd name="T74" fmla="*/ 18 w 451"/>
                <a:gd name="T75" fmla="*/ 301 h 656"/>
                <a:gd name="T76" fmla="*/ 8 w 451"/>
                <a:gd name="T77" fmla="*/ 270 h 656"/>
                <a:gd name="T78" fmla="*/ 1 w 451"/>
                <a:gd name="T79" fmla="*/ 241 h 656"/>
                <a:gd name="T80" fmla="*/ 0 w 451"/>
                <a:gd name="T81" fmla="*/ 217 h 656"/>
                <a:gd name="T82" fmla="*/ 4 w 451"/>
                <a:gd name="T83" fmla="*/ 178 h 656"/>
                <a:gd name="T84" fmla="*/ 15 w 451"/>
                <a:gd name="T85" fmla="*/ 142 h 656"/>
                <a:gd name="T86" fmla="*/ 30 w 451"/>
                <a:gd name="T87" fmla="*/ 107 h 656"/>
                <a:gd name="T88" fmla="*/ 53 w 451"/>
                <a:gd name="T89" fmla="*/ 77 h 656"/>
                <a:gd name="T90" fmla="*/ 80 w 451"/>
                <a:gd name="T91" fmla="*/ 51 h 656"/>
                <a:gd name="T92" fmla="*/ 111 w 451"/>
                <a:gd name="T93" fmla="*/ 29 h 656"/>
                <a:gd name="T94" fmla="*/ 147 w 451"/>
                <a:gd name="T95" fmla="*/ 13 h 656"/>
                <a:gd name="T96" fmla="*/ 185 w 451"/>
                <a:gd name="T97" fmla="*/ 3 h 656"/>
                <a:gd name="T98" fmla="*/ 225 w 451"/>
                <a:gd name="T9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1" h="656">
                  <a:moveTo>
                    <a:pt x="225" y="0"/>
                  </a:moveTo>
                  <a:lnTo>
                    <a:pt x="266" y="3"/>
                  </a:lnTo>
                  <a:lnTo>
                    <a:pt x="304" y="13"/>
                  </a:lnTo>
                  <a:lnTo>
                    <a:pt x="339" y="29"/>
                  </a:lnTo>
                  <a:lnTo>
                    <a:pt x="371" y="51"/>
                  </a:lnTo>
                  <a:lnTo>
                    <a:pt x="397" y="77"/>
                  </a:lnTo>
                  <a:lnTo>
                    <a:pt x="419" y="107"/>
                  </a:lnTo>
                  <a:lnTo>
                    <a:pt x="436" y="142"/>
                  </a:lnTo>
                  <a:lnTo>
                    <a:pt x="447" y="178"/>
                  </a:lnTo>
                  <a:lnTo>
                    <a:pt x="451" y="217"/>
                  </a:lnTo>
                  <a:lnTo>
                    <a:pt x="448" y="241"/>
                  </a:lnTo>
                  <a:lnTo>
                    <a:pt x="441" y="270"/>
                  </a:lnTo>
                  <a:lnTo>
                    <a:pt x="432" y="301"/>
                  </a:lnTo>
                  <a:lnTo>
                    <a:pt x="419" y="335"/>
                  </a:lnTo>
                  <a:lnTo>
                    <a:pt x="405" y="372"/>
                  </a:lnTo>
                  <a:lnTo>
                    <a:pt x="386" y="410"/>
                  </a:lnTo>
                  <a:lnTo>
                    <a:pt x="368" y="449"/>
                  </a:lnTo>
                  <a:lnTo>
                    <a:pt x="350" y="488"/>
                  </a:lnTo>
                  <a:lnTo>
                    <a:pt x="330" y="526"/>
                  </a:lnTo>
                  <a:lnTo>
                    <a:pt x="310" y="563"/>
                  </a:lnTo>
                  <a:lnTo>
                    <a:pt x="292" y="597"/>
                  </a:lnTo>
                  <a:lnTo>
                    <a:pt x="274" y="628"/>
                  </a:lnTo>
                  <a:lnTo>
                    <a:pt x="263" y="643"/>
                  </a:lnTo>
                  <a:lnTo>
                    <a:pt x="249" y="652"/>
                  </a:lnTo>
                  <a:lnTo>
                    <a:pt x="233" y="656"/>
                  </a:lnTo>
                  <a:lnTo>
                    <a:pt x="217" y="656"/>
                  </a:lnTo>
                  <a:lnTo>
                    <a:pt x="200" y="652"/>
                  </a:lnTo>
                  <a:lnTo>
                    <a:pt x="187" y="643"/>
                  </a:lnTo>
                  <a:lnTo>
                    <a:pt x="176" y="628"/>
                  </a:lnTo>
                  <a:lnTo>
                    <a:pt x="159" y="597"/>
                  </a:lnTo>
                  <a:lnTo>
                    <a:pt x="140" y="563"/>
                  </a:lnTo>
                  <a:lnTo>
                    <a:pt x="121" y="526"/>
                  </a:lnTo>
                  <a:lnTo>
                    <a:pt x="101" y="488"/>
                  </a:lnTo>
                  <a:lnTo>
                    <a:pt x="81" y="449"/>
                  </a:lnTo>
                  <a:lnTo>
                    <a:pt x="63" y="410"/>
                  </a:lnTo>
                  <a:lnTo>
                    <a:pt x="46" y="372"/>
                  </a:lnTo>
                  <a:lnTo>
                    <a:pt x="30" y="335"/>
                  </a:lnTo>
                  <a:lnTo>
                    <a:pt x="18" y="301"/>
                  </a:lnTo>
                  <a:lnTo>
                    <a:pt x="8" y="270"/>
                  </a:lnTo>
                  <a:lnTo>
                    <a:pt x="1" y="241"/>
                  </a:lnTo>
                  <a:lnTo>
                    <a:pt x="0" y="217"/>
                  </a:lnTo>
                  <a:lnTo>
                    <a:pt x="4" y="178"/>
                  </a:lnTo>
                  <a:lnTo>
                    <a:pt x="15" y="142"/>
                  </a:lnTo>
                  <a:lnTo>
                    <a:pt x="30" y="107"/>
                  </a:lnTo>
                  <a:lnTo>
                    <a:pt x="53" y="77"/>
                  </a:lnTo>
                  <a:lnTo>
                    <a:pt x="80" y="51"/>
                  </a:lnTo>
                  <a:lnTo>
                    <a:pt x="111" y="29"/>
                  </a:lnTo>
                  <a:lnTo>
                    <a:pt x="147" y="13"/>
                  </a:lnTo>
                  <a:lnTo>
                    <a:pt x="185" y="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ABE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1">
              <a:extLst>
                <a:ext uri="{FF2B5EF4-FFF2-40B4-BE49-F238E27FC236}">
                  <a16:creationId xmlns:a16="http://schemas.microsoft.com/office/drawing/2014/main" id="{49EEA664-E3DD-E346-87EB-FB8706CEE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697" y="1810270"/>
              <a:ext cx="623981" cy="628296"/>
            </a:xfrm>
            <a:custGeom>
              <a:avLst/>
              <a:gdLst>
                <a:gd name="T0" fmla="*/ 158 w 315"/>
                <a:gd name="T1" fmla="*/ 0 h 315"/>
                <a:gd name="T2" fmla="*/ 190 w 315"/>
                <a:gd name="T3" fmla="*/ 4 h 315"/>
                <a:gd name="T4" fmla="*/ 220 w 315"/>
                <a:gd name="T5" fmla="*/ 13 h 315"/>
                <a:gd name="T6" fmla="*/ 246 w 315"/>
                <a:gd name="T7" fmla="*/ 27 h 315"/>
                <a:gd name="T8" fmla="*/ 270 w 315"/>
                <a:gd name="T9" fmla="*/ 47 h 315"/>
                <a:gd name="T10" fmla="*/ 289 w 315"/>
                <a:gd name="T11" fmla="*/ 69 h 315"/>
                <a:gd name="T12" fmla="*/ 304 w 315"/>
                <a:gd name="T13" fmla="*/ 97 h 315"/>
                <a:gd name="T14" fmla="*/ 313 w 315"/>
                <a:gd name="T15" fmla="*/ 125 h 315"/>
                <a:gd name="T16" fmla="*/ 315 w 315"/>
                <a:gd name="T17" fmla="*/ 158 h 315"/>
                <a:gd name="T18" fmla="*/ 313 w 315"/>
                <a:gd name="T19" fmla="*/ 190 h 315"/>
                <a:gd name="T20" fmla="*/ 304 w 315"/>
                <a:gd name="T21" fmla="*/ 220 h 315"/>
                <a:gd name="T22" fmla="*/ 289 w 315"/>
                <a:gd name="T23" fmla="*/ 246 h 315"/>
                <a:gd name="T24" fmla="*/ 270 w 315"/>
                <a:gd name="T25" fmla="*/ 269 h 315"/>
                <a:gd name="T26" fmla="*/ 246 w 315"/>
                <a:gd name="T27" fmla="*/ 288 h 315"/>
                <a:gd name="T28" fmla="*/ 220 w 315"/>
                <a:gd name="T29" fmla="*/ 303 h 315"/>
                <a:gd name="T30" fmla="*/ 190 w 315"/>
                <a:gd name="T31" fmla="*/ 313 h 315"/>
                <a:gd name="T32" fmla="*/ 158 w 315"/>
                <a:gd name="T33" fmla="*/ 315 h 315"/>
                <a:gd name="T34" fmla="*/ 127 w 315"/>
                <a:gd name="T35" fmla="*/ 313 h 315"/>
                <a:gd name="T36" fmla="*/ 97 w 315"/>
                <a:gd name="T37" fmla="*/ 303 h 315"/>
                <a:gd name="T38" fmla="*/ 71 w 315"/>
                <a:gd name="T39" fmla="*/ 288 h 315"/>
                <a:gd name="T40" fmla="*/ 47 w 315"/>
                <a:gd name="T41" fmla="*/ 269 h 315"/>
                <a:gd name="T42" fmla="*/ 27 w 315"/>
                <a:gd name="T43" fmla="*/ 246 h 315"/>
                <a:gd name="T44" fmla="*/ 13 w 315"/>
                <a:gd name="T45" fmla="*/ 220 h 315"/>
                <a:gd name="T46" fmla="*/ 4 w 315"/>
                <a:gd name="T47" fmla="*/ 190 h 315"/>
                <a:gd name="T48" fmla="*/ 0 w 315"/>
                <a:gd name="T49" fmla="*/ 158 h 315"/>
                <a:gd name="T50" fmla="*/ 4 w 315"/>
                <a:gd name="T51" fmla="*/ 125 h 315"/>
                <a:gd name="T52" fmla="*/ 13 w 315"/>
                <a:gd name="T53" fmla="*/ 97 h 315"/>
                <a:gd name="T54" fmla="*/ 27 w 315"/>
                <a:gd name="T55" fmla="*/ 69 h 315"/>
                <a:gd name="T56" fmla="*/ 47 w 315"/>
                <a:gd name="T57" fmla="*/ 47 h 315"/>
                <a:gd name="T58" fmla="*/ 71 w 315"/>
                <a:gd name="T59" fmla="*/ 27 h 315"/>
                <a:gd name="T60" fmla="*/ 97 w 315"/>
                <a:gd name="T61" fmla="*/ 13 h 315"/>
                <a:gd name="T62" fmla="*/ 127 w 315"/>
                <a:gd name="T63" fmla="*/ 4 h 315"/>
                <a:gd name="T64" fmla="*/ 158 w 315"/>
                <a:gd name="T6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5" h="315">
                  <a:moveTo>
                    <a:pt x="158" y="0"/>
                  </a:moveTo>
                  <a:lnTo>
                    <a:pt x="190" y="4"/>
                  </a:lnTo>
                  <a:lnTo>
                    <a:pt x="220" y="13"/>
                  </a:lnTo>
                  <a:lnTo>
                    <a:pt x="246" y="27"/>
                  </a:lnTo>
                  <a:lnTo>
                    <a:pt x="270" y="47"/>
                  </a:lnTo>
                  <a:lnTo>
                    <a:pt x="289" y="69"/>
                  </a:lnTo>
                  <a:lnTo>
                    <a:pt x="304" y="97"/>
                  </a:lnTo>
                  <a:lnTo>
                    <a:pt x="313" y="125"/>
                  </a:lnTo>
                  <a:lnTo>
                    <a:pt x="315" y="158"/>
                  </a:lnTo>
                  <a:lnTo>
                    <a:pt x="313" y="190"/>
                  </a:lnTo>
                  <a:lnTo>
                    <a:pt x="304" y="220"/>
                  </a:lnTo>
                  <a:lnTo>
                    <a:pt x="289" y="246"/>
                  </a:lnTo>
                  <a:lnTo>
                    <a:pt x="270" y="269"/>
                  </a:lnTo>
                  <a:lnTo>
                    <a:pt x="246" y="288"/>
                  </a:lnTo>
                  <a:lnTo>
                    <a:pt x="220" y="303"/>
                  </a:lnTo>
                  <a:lnTo>
                    <a:pt x="190" y="313"/>
                  </a:lnTo>
                  <a:lnTo>
                    <a:pt x="158" y="315"/>
                  </a:lnTo>
                  <a:lnTo>
                    <a:pt x="127" y="313"/>
                  </a:lnTo>
                  <a:lnTo>
                    <a:pt x="97" y="303"/>
                  </a:lnTo>
                  <a:lnTo>
                    <a:pt x="71" y="288"/>
                  </a:lnTo>
                  <a:lnTo>
                    <a:pt x="47" y="269"/>
                  </a:lnTo>
                  <a:lnTo>
                    <a:pt x="27" y="246"/>
                  </a:lnTo>
                  <a:lnTo>
                    <a:pt x="13" y="220"/>
                  </a:lnTo>
                  <a:lnTo>
                    <a:pt x="4" y="190"/>
                  </a:lnTo>
                  <a:lnTo>
                    <a:pt x="0" y="158"/>
                  </a:lnTo>
                  <a:lnTo>
                    <a:pt x="4" y="125"/>
                  </a:lnTo>
                  <a:lnTo>
                    <a:pt x="13" y="97"/>
                  </a:lnTo>
                  <a:lnTo>
                    <a:pt x="27" y="69"/>
                  </a:lnTo>
                  <a:lnTo>
                    <a:pt x="47" y="47"/>
                  </a:lnTo>
                  <a:lnTo>
                    <a:pt x="71" y="27"/>
                  </a:lnTo>
                  <a:lnTo>
                    <a:pt x="97" y="13"/>
                  </a:lnTo>
                  <a:lnTo>
                    <a:pt x="127" y="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66951EA8-78B8-B788-D5AC-7CE9AFA78C93}"/>
                </a:ext>
              </a:extLst>
            </p:cNvPr>
            <p:cNvSpPr/>
            <p:nvPr/>
          </p:nvSpPr>
          <p:spPr>
            <a:xfrm>
              <a:off x="8229550" y="1619654"/>
              <a:ext cx="899883" cy="899883"/>
            </a:xfrm>
            <a:prstGeom prst="ellipse">
              <a:avLst/>
            </a:prstGeom>
            <a:gradFill>
              <a:gsLst>
                <a:gs pos="2000">
                  <a:srgbClr val="2285DB"/>
                </a:gs>
                <a:gs pos="56000">
                  <a:srgbClr val="2079CA"/>
                </a:gs>
                <a:gs pos="100000">
                  <a:srgbClr val="17579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CBF1D501-2C85-2C7B-3387-88562508A515}"/>
                </a:ext>
              </a:extLst>
            </p:cNvPr>
            <p:cNvSpPr/>
            <p:nvPr/>
          </p:nvSpPr>
          <p:spPr>
            <a:xfrm>
              <a:off x="8322431" y="1709292"/>
              <a:ext cx="722308" cy="7223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6" name="Gráfico 25" descr="Pegadas">
              <a:extLst>
                <a:ext uri="{FF2B5EF4-FFF2-40B4-BE49-F238E27FC236}">
                  <a16:creationId xmlns:a16="http://schemas.microsoft.com/office/drawing/2014/main" id="{C1FE0F92-DE90-1723-A745-4D5D074BB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669769">
              <a:off x="356668" y="3346853"/>
              <a:ext cx="541772" cy="541772"/>
            </a:xfrm>
            <a:prstGeom prst="rect">
              <a:avLst/>
            </a:prstGeom>
          </p:spPr>
        </p:pic>
        <p:pic>
          <p:nvPicPr>
            <p:cNvPr id="27" name="Gráfico 26" descr="Pegadas">
              <a:extLst>
                <a:ext uri="{FF2B5EF4-FFF2-40B4-BE49-F238E27FC236}">
                  <a16:creationId xmlns:a16="http://schemas.microsoft.com/office/drawing/2014/main" id="{EFEA240D-FB1A-8E07-963E-11179C35D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815469">
              <a:off x="2545633" y="2797679"/>
              <a:ext cx="541772" cy="541772"/>
            </a:xfrm>
            <a:prstGeom prst="rect">
              <a:avLst/>
            </a:prstGeom>
          </p:spPr>
        </p:pic>
        <p:pic>
          <p:nvPicPr>
            <p:cNvPr id="28" name="Gráfico 27" descr="Pegadas">
              <a:extLst>
                <a:ext uri="{FF2B5EF4-FFF2-40B4-BE49-F238E27FC236}">
                  <a16:creationId xmlns:a16="http://schemas.microsoft.com/office/drawing/2014/main" id="{89069E88-0ED4-C212-22FC-CB658C6F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815469">
              <a:off x="3784827" y="2837966"/>
              <a:ext cx="541772" cy="541772"/>
            </a:xfrm>
            <a:prstGeom prst="rect">
              <a:avLst/>
            </a:prstGeom>
          </p:spPr>
        </p:pic>
        <p:pic>
          <p:nvPicPr>
            <p:cNvPr id="30" name="Gráfico 29" descr="Pegadas">
              <a:extLst>
                <a:ext uri="{FF2B5EF4-FFF2-40B4-BE49-F238E27FC236}">
                  <a16:creationId xmlns:a16="http://schemas.microsoft.com/office/drawing/2014/main" id="{F937297F-A844-5C9D-24E1-E0FC643D2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4815469">
              <a:off x="7414042" y="2212331"/>
              <a:ext cx="541772" cy="541772"/>
            </a:xfrm>
            <a:prstGeom prst="rect">
              <a:avLst/>
            </a:prstGeom>
          </p:spPr>
        </p:pic>
        <p:pic>
          <p:nvPicPr>
            <p:cNvPr id="31" name="Gráfico 30" descr="Pegadas">
              <a:extLst>
                <a:ext uri="{FF2B5EF4-FFF2-40B4-BE49-F238E27FC236}">
                  <a16:creationId xmlns:a16="http://schemas.microsoft.com/office/drawing/2014/main" id="{645D6482-170F-910D-5CDC-3F234E57F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4815469">
              <a:off x="9557485" y="1539482"/>
              <a:ext cx="541772" cy="541772"/>
            </a:xfrm>
            <a:prstGeom prst="rect">
              <a:avLst/>
            </a:prstGeom>
          </p:spPr>
        </p:pic>
        <p:pic>
          <p:nvPicPr>
            <p:cNvPr id="32" name="Gráfico 31" descr="Pegadas">
              <a:extLst>
                <a:ext uri="{FF2B5EF4-FFF2-40B4-BE49-F238E27FC236}">
                  <a16:creationId xmlns:a16="http://schemas.microsoft.com/office/drawing/2014/main" id="{44E96F5C-5C98-D11F-5359-2AEF689B0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4815469">
              <a:off x="11079012" y="1558133"/>
              <a:ext cx="541772" cy="541772"/>
            </a:xfrm>
            <a:prstGeom prst="rect">
              <a:avLst/>
            </a:prstGeom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F1A5450F-90C7-5254-9912-0E06B06ED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545" y="2973666"/>
              <a:ext cx="484891" cy="484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Gráfico 33" descr="Troféu">
              <a:extLst>
                <a:ext uri="{FF2B5EF4-FFF2-40B4-BE49-F238E27FC236}">
                  <a16:creationId xmlns:a16="http://schemas.microsoft.com/office/drawing/2014/main" id="{A2AFE194-B906-005A-E5E3-FBDE87652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92082" y="1798312"/>
              <a:ext cx="548966" cy="548966"/>
            </a:xfrm>
            <a:prstGeom prst="rect">
              <a:avLst/>
            </a:prstGeom>
          </p:spPr>
        </p:pic>
        <p:pic>
          <p:nvPicPr>
            <p:cNvPr id="35" name="Gráfico 34" descr="Alvo">
              <a:extLst>
                <a:ext uri="{FF2B5EF4-FFF2-40B4-BE49-F238E27FC236}">
                  <a16:creationId xmlns:a16="http://schemas.microsoft.com/office/drawing/2014/main" id="{E22F8D5C-68C1-CAFE-B505-DCF563430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25215" y="1911723"/>
              <a:ext cx="425991" cy="425991"/>
            </a:xfrm>
            <a:prstGeom prst="rect">
              <a:avLst/>
            </a:prstGeom>
          </p:spPr>
        </p:pic>
        <p:pic>
          <p:nvPicPr>
            <p:cNvPr id="37" name="Gráfico 36" descr="Pegadas">
              <a:extLst>
                <a:ext uri="{FF2B5EF4-FFF2-40B4-BE49-F238E27FC236}">
                  <a16:creationId xmlns:a16="http://schemas.microsoft.com/office/drawing/2014/main" id="{31B574A5-92C9-093A-4739-A59613395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4815469">
              <a:off x="6477878" y="2218687"/>
              <a:ext cx="541772" cy="541772"/>
            </a:xfrm>
            <a:prstGeom prst="rect">
              <a:avLst/>
            </a:prstGeom>
          </p:spPr>
        </p:pic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43F23E9-91BD-8EC3-4807-426CD5D882BC}"/>
              </a:ext>
            </a:extLst>
          </p:cNvPr>
          <p:cNvSpPr txBox="1"/>
          <p:nvPr/>
        </p:nvSpPr>
        <p:spPr>
          <a:xfrm>
            <a:off x="5255873" y="2050582"/>
            <a:ext cx="974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rgbClr val="004D86"/>
                </a:solidFill>
                <a:latin typeface="Montserrat" panose="00000500000000000000" pitchFamily="2" charset="0"/>
              </a:rPr>
              <a:t>Você está aqui!</a:t>
            </a:r>
          </a:p>
        </p:txBody>
      </p:sp>
    </p:spTree>
    <p:extLst>
      <p:ext uri="{BB962C8B-B14F-4D97-AF65-F5344CB8AC3E}">
        <p14:creationId xmlns:p14="http://schemas.microsoft.com/office/powerpoint/2010/main" val="173887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F4C3A6FC-1E39-6BCD-37BF-84ACEDBE1224}"/>
              </a:ext>
            </a:extLst>
          </p:cNvPr>
          <p:cNvSpPr/>
          <p:nvPr/>
        </p:nvSpPr>
        <p:spPr>
          <a:xfrm>
            <a:off x="0" y="13407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C88163F-305D-16A4-B057-E579CEBCF8B1}"/>
              </a:ext>
            </a:extLst>
          </p:cNvPr>
          <p:cNvSpPr/>
          <p:nvPr/>
        </p:nvSpPr>
        <p:spPr>
          <a:xfrm>
            <a:off x="0" y="6398794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22FB93E-7E8F-3AF2-69B1-384E8FBA68F5}"/>
              </a:ext>
            </a:extLst>
          </p:cNvPr>
          <p:cNvSpPr/>
          <p:nvPr/>
        </p:nvSpPr>
        <p:spPr>
          <a:xfrm flipV="1">
            <a:off x="11044646" y="0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5C32D-7B60-A68A-A477-94EBF905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315" y="105969"/>
            <a:ext cx="311494" cy="24726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358EDB-3AF7-B825-E665-4A73373F6A21}"/>
              </a:ext>
            </a:extLst>
          </p:cNvPr>
          <p:cNvSpPr txBox="1"/>
          <p:nvPr/>
        </p:nvSpPr>
        <p:spPr>
          <a:xfrm>
            <a:off x="1257695" y="934935"/>
            <a:ext cx="660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Como aplicar </a:t>
            </a: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Python...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9C17FFF-79D6-C259-EB73-9E60E84A5BEE}"/>
              </a:ext>
            </a:extLst>
          </p:cNvPr>
          <p:cNvGrpSpPr/>
          <p:nvPr/>
        </p:nvGrpSpPr>
        <p:grpSpPr>
          <a:xfrm>
            <a:off x="6249820" y="1787714"/>
            <a:ext cx="4218498" cy="2009177"/>
            <a:chOff x="6249820" y="1787714"/>
            <a:chExt cx="4218498" cy="2009177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5EC25B88-6C83-0438-B48A-E19701BC1AA7}"/>
                </a:ext>
              </a:extLst>
            </p:cNvPr>
            <p:cNvGrpSpPr/>
            <p:nvPr/>
          </p:nvGrpSpPr>
          <p:grpSpPr>
            <a:xfrm>
              <a:off x="6249820" y="1787714"/>
              <a:ext cx="4218498" cy="2009177"/>
              <a:chOff x="1572701" y="1306463"/>
              <a:chExt cx="4218498" cy="2009177"/>
            </a:xfrm>
          </p:grpSpPr>
          <p:sp>
            <p:nvSpPr>
              <p:cNvPr id="40" name="Rectangle 4">
                <a:extLst>
                  <a:ext uri="{FF2B5EF4-FFF2-40B4-BE49-F238E27FC236}">
                    <a16:creationId xmlns:a16="http://schemas.microsoft.com/office/drawing/2014/main" id="{2E7D2B77-AB92-A183-60C3-72EC9591125B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6">
                <a:extLst>
                  <a:ext uri="{FF2B5EF4-FFF2-40B4-BE49-F238E27FC236}">
                    <a16:creationId xmlns:a16="http://schemas.microsoft.com/office/drawing/2014/main" id="{6554CCB7-C10E-9928-0289-6600E3AAA964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71">
                <a:extLst>
                  <a:ext uri="{FF2B5EF4-FFF2-40B4-BE49-F238E27FC236}">
                    <a16:creationId xmlns:a16="http://schemas.microsoft.com/office/drawing/2014/main" id="{BE1983A4-09DC-E870-8CA6-E7DD0A2B1706}"/>
                  </a:ext>
                </a:extLst>
              </p:cNvPr>
              <p:cNvSpPr txBox="1"/>
              <p:nvPr/>
            </p:nvSpPr>
            <p:spPr>
              <a:xfrm>
                <a:off x="2199568" y="2109732"/>
                <a:ext cx="3491811" cy="1205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Análise de Dados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Ciência de Dados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Business </a:t>
                </a:r>
                <a:r>
                  <a:rPr lang="pt-B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Intelligence</a:t>
                </a:r>
                <a:endPara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3" name="Oval 17">
                <a:extLst>
                  <a:ext uri="{FF2B5EF4-FFF2-40B4-BE49-F238E27FC236}">
                    <a16:creationId xmlns:a16="http://schemas.microsoft.com/office/drawing/2014/main" id="{9E052669-FC52-49B9-13FB-09525639FD85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71">
                <a:extLst>
                  <a:ext uri="{FF2B5EF4-FFF2-40B4-BE49-F238E27FC236}">
                    <a16:creationId xmlns:a16="http://schemas.microsoft.com/office/drawing/2014/main" id="{AF1EEE3F-8B1D-FE14-C89F-10006603E216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2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1" name="Gráfico 60" descr="Cabeça com engrenagens">
              <a:extLst>
                <a:ext uri="{FF2B5EF4-FFF2-40B4-BE49-F238E27FC236}">
                  <a16:creationId xmlns:a16="http://schemas.microsoft.com/office/drawing/2014/main" id="{E07E5260-0178-0221-7310-8C61F3EB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2720" y="1923630"/>
              <a:ext cx="372287" cy="372287"/>
            </a:xfrm>
            <a:prstGeom prst="rect">
              <a:avLst/>
            </a:prstGeom>
          </p:spPr>
        </p:pic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0185845E-5FDB-236F-D8B8-597234B9584D}"/>
              </a:ext>
            </a:extLst>
          </p:cNvPr>
          <p:cNvGrpSpPr/>
          <p:nvPr/>
        </p:nvGrpSpPr>
        <p:grpSpPr>
          <a:xfrm>
            <a:off x="1684344" y="1821048"/>
            <a:ext cx="4218498" cy="2009177"/>
            <a:chOff x="1735144" y="1821048"/>
            <a:chExt cx="4218498" cy="200917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3218B91-C06B-8F41-3754-D9D000E73D27}"/>
                </a:ext>
              </a:extLst>
            </p:cNvPr>
            <p:cNvGrpSpPr/>
            <p:nvPr/>
          </p:nvGrpSpPr>
          <p:grpSpPr>
            <a:xfrm>
              <a:off x="1735144" y="1821048"/>
              <a:ext cx="4218498" cy="2009177"/>
              <a:chOff x="1572701" y="1306463"/>
              <a:chExt cx="4218498" cy="2009177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EF5628D-B8D3-2AFF-C446-4BD128A2D165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0ACE8037-24EC-779C-B1A8-3FE1B8758969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71">
                <a:extLst>
                  <a:ext uri="{FF2B5EF4-FFF2-40B4-BE49-F238E27FC236}">
                    <a16:creationId xmlns:a16="http://schemas.microsoft.com/office/drawing/2014/main" id="{41DE5726-2D0C-F6D9-EC6C-3A17053DFCA3}"/>
                  </a:ext>
                </a:extLst>
              </p:cNvPr>
              <p:cNvSpPr txBox="1"/>
              <p:nvPr/>
            </p:nvSpPr>
            <p:spPr>
              <a:xfrm>
                <a:off x="2199568" y="2109732"/>
                <a:ext cx="3491811" cy="1205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Automação e RPA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Processos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Tarefas Chatas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10" name="Oval 17">
                <a:extLst>
                  <a:ext uri="{FF2B5EF4-FFF2-40B4-BE49-F238E27FC236}">
                    <a16:creationId xmlns:a16="http://schemas.microsoft.com/office/drawing/2014/main" id="{0CF344AE-51D1-AFF2-EFCD-A789AF1A1BAC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71">
                <a:extLst>
                  <a:ext uri="{FF2B5EF4-FFF2-40B4-BE49-F238E27FC236}">
                    <a16:creationId xmlns:a16="http://schemas.microsoft.com/office/drawing/2014/main" id="{D55ABD31-47B6-ECAB-8ED7-D5838B7F4034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1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3" name="Gráfico 62" descr="Robô">
              <a:extLst>
                <a:ext uri="{FF2B5EF4-FFF2-40B4-BE49-F238E27FC236}">
                  <a16:creationId xmlns:a16="http://schemas.microsoft.com/office/drawing/2014/main" id="{5A290115-95CD-237E-D2FC-D8DF2EF8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40783" y="1915219"/>
              <a:ext cx="415587" cy="415587"/>
            </a:xfrm>
            <a:prstGeom prst="rect">
              <a:avLst/>
            </a:prstGeom>
          </p:spPr>
        </p:pic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57D70600-68CE-2CF8-5B1D-C4B11E4DA258}"/>
              </a:ext>
            </a:extLst>
          </p:cNvPr>
          <p:cNvGrpSpPr/>
          <p:nvPr/>
        </p:nvGrpSpPr>
        <p:grpSpPr>
          <a:xfrm>
            <a:off x="6249819" y="3879811"/>
            <a:ext cx="4218498" cy="1852459"/>
            <a:chOff x="6249819" y="3879811"/>
            <a:chExt cx="4218498" cy="1852459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0169D75D-9CC4-72D4-A0B6-568957338B48}"/>
                </a:ext>
              </a:extLst>
            </p:cNvPr>
            <p:cNvGrpSpPr/>
            <p:nvPr/>
          </p:nvGrpSpPr>
          <p:grpSpPr>
            <a:xfrm>
              <a:off x="6249819" y="3879811"/>
              <a:ext cx="4218498" cy="1852459"/>
              <a:chOff x="1572701" y="1306463"/>
              <a:chExt cx="4218498" cy="1852459"/>
            </a:xfrm>
          </p:grpSpPr>
          <p:sp>
            <p:nvSpPr>
              <p:cNvPr id="52" name="Rectangle 4">
                <a:extLst>
                  <a:ext uri="{FF2B5EF4-FFF2-40B4-BE49-F238E27FC236}">
                    <a16:creationId xmlns:a16="http://schemas.microsoft.com/office/drawing/2014/main" id="{EC9BD07B-454F-4227-4C8F-8D23DDF8188E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6">
                <a:extLst>
                  <a:ext uri="{FF2B5EF4-FFF2-40B4-BE49-F238E27FC236}">
                    <a16:creationId xmlns:a16="http://schemas.microsoft.com/office/drawing/2014/main" id="{7CA781D8-E991-EED1-8C0D-DBDBA13C62F5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71">
                <a:extLst>
                  <a:ext uri="{FF2B5EF4-FFF2-40B4-BE49-F238E27FC236}">
                    <a16:creationId xmlns:a16="http://schemas.microsoft.com/office/drawing/2014/main" id="{72586EB8-BCF2-ADAE-66DE-F8B265E8BAEB}"/>
                  </a:ext>
                </a:extLst>
              </p:cNvPr>
              <p:cNvSpPr txBox="1"/>
              <p:nvPr/>
            </p:nvSpPr>
            <p:spPr>
              <a:xfrm>
                <a:off x="2199567" y="2110561"/>
                <a:ext cx="3491811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Sites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Apps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APIs</a:t>
                </a:r>
              </a:p>
            </p:txBody>
          </p:sp>
          <p:sp>
            <p:nvSpPr>
              <p:cNvPr id="55" name="Oval 17">
                <a:extLst>
                  <a:ext uri="{FF2B5EF4-FFF2-40B4-BE49-F238E27FC236}">
                    <a16:creationId xmlns:a16="http://schemas.microsoft.com/office/drawing/2014/main" id="{87272D74-1F87-A19D-FA8B-C4112DD8BDB1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71">
                <a:extLst>
                  <a:ext uri="{FF2B5EF4-FFF2-40B4-BE49-F238E27FC236}">
                    <a16:creationId xmlns:a16="http://schemas.microsoft.com/office/drawing/2014/main" id="{4E873773-C2F5-080A-CA99-71DAB0B4053C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4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5" name="Gráfico 64" descr="Internet">
              <a:extLst>
                <a:ext uri="{FF2B5EF4-FFF2-40B4-BE49-F238E27FC236}">
                  <a16:creationId xmlns:a16="http://schemas.microsoft.com/office/drawing/2014/main" id="{5E37D27A-2274-7A5C-186A-D5E66939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64058" y="3979942"/>
              <a:ext cx="415587" cy="415587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E1E91905-81BB-E034-81AC-81D576BBB282}"/>
              </a:ext>
            </a:extLst>
          </p:cNvPr>
          <p:cNvGrpSpPr/>
          <p:nvPr/>
        </p:nvGrpSpPr>
        <p:grpSpPr>
          <a:xfrm>
            <a:off x="1684344" y="3879811"/>
            <a:ext cx="4218498" cy="1852459"/>
            <a:chOff x="1735144" y="3879811"/>
            <a:chExt cx="4218498" cy="1852459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8E56ED30-A68B-1398-AC04-B1FD48228069}"/>
                </a:ext>
              </a:extLst>
            </p:cNvPr>
            <p:cNvGrpSpPr/>
            <p:nvPr/>
          </p:nvGrpSpPr>
          <p:grpSpPr>
            <a:xfrm>
              <a:off x="1735144" y="3879811"/>
              <a:ext cx="4218498" cy="1852459"/>
              <a:chOff x="1572701" y="1306463"/>
              <a:chExt cx="4218498" cy="1852459"/>
            </a:xfrm>
          </p:grpSpPr>
          <p:sp>
            <p:nvSpPr>
              <p:cNvPr id="46" name="Rectangle 4">
                <a:extLst>
                  <a:ext uri="{FF2B5EF4-FFF2-40B4-BE49-F238E27FC236}">
                    <a16:creationId xmlns:a16="http://schemas.microsoft.com/office/drawing/2014/main" id="{0014868C-610E-5AB8-FE22-9A212958EC29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20C8A38C-46EC-6D1C-EFFF-75E484232391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71">
                <a:extLst>
                  <a:ext uri="{FF2B5EF4-FFF2-40B4-BE49-F238E27FC236}">
                    <a16:creationId xmlns:a16="http://schemas.microsoft.com/office/drawing/2014/main" id="{4A990BA5-6AF7-9138-3A0C-A65046DA6933}"/>
                  </a:ext>
                </a:extLst>
              </p:cNvPr>
              <p:cNvSpPr txBox="1"/>
              <p:nvPr/>
            </p:nvSpPr>
            <p:spPr>
              <a:xfrm>
                <a:off x="2199567" y="2110561"/>
                <a:ext cx="3491811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Criação de Sistemas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Programas Visuais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Softwares em Python</a:t>
                </a:r>
                <a:endParaRPr lang="en-US" sz="2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9" name="Oval 17">
                <a:extLst>
                  <a:ext uri="{FF2B5EF4-FFF2-40B4-BE49-F238E27FC236}">
                    <a16:creationId xmlns:a16="http://schemas.microsoft.com/office/drawing/2014/main" id="{9F4CD4D3-AB4F-99C9-365B-3423F26E7606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71">
                <a:extLst>
                  <a:ext uri="{FF2B5EF4-FFF2-40B4-BE49-F238E27FC236}">
                    <a16:creationId xmlns:a16="http://schemas.microsoft.com/office/drawing/2014/main" id="{F6DC3372-C551-933F-4662-24364FB3C5D6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3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7" name="Gráfico 66" descr="Computação em Nuvem">
              <a:extLst>
                <a:ext uri="{FF2B5EF4-FFF2-40B4-BE49-F238E27FC236}">
                  <a16:creationId xmlns:a16="http://schemas.microsoft.com/office/drawing/2014/main" id="{71EBD5BE-551A-D6E3-8390-00D324A4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7437" y="4007935"/>
              <a:ext cx="354043" cy="35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387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5734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573481" y="491098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Sistemas e cobrança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2228D5A-3110-CB8B-F47D-A1399F47CFBA}"/>
              </a:ext>
            </a:extLst>
          </p:cNvPr>
          <p:cNvGrpSpPr/>
          <p:nvPr/>
        </p:nvGrpSpPr>
        <p:grpSpPr>
          <a:xfrm>
            <a:off x="1036294" y="1355270"/>
            <a:ext cx="10060778" cy="4614355"/>
            <a:chOff x="192630" y="1393370"/>
            <a:chExt cx="10060778" cy="461435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D1B547E-CE9E-2EAB-343D-426AAC88C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53"/>
            <a:stretch/>
          </p:blipFill>
          <p:spPr>
            <a:xfrm>
              <a:off x="192630" y="1393370"/>
              <a:ext cx="10060778" cy="4614355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5C4BEF3-7C1F-3495-0FB3-FDC56BF7526D}"/>
                </a:ext>
              </a:extLst>
            </p:cNvPr>
            <p:cNvSpPr/>
            <p:nvPr/>
          </p:nvSpPr>
          <p:spPr>
            <a:xfrm>
              <a:off x="666797" y="2002597"/>
              <a:ext cx="542727" cy="3836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F11441A-251F-D0CE-0962-23B2BB991D01}"/>
                </a:ext>
              </a:extLst>
            </p:cNvPr>
            <p:cNvSpPr/>
            <p:nvPr/>
          </p:nvSpPr>
          <p:spPr>
            <a:xfrm>
              <a:off x="3455959" y="2002597"/>
              <a:ext cx="542727" cy="3836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6630FB5-FBB1-CDAA-056C-6888E71FE078}"/>
                </a:ext>
              </a:extLst>
            </p:cNvPr>
            <p:cNvSpPr/>
            <p:nvPr/>
          </p:nvSpPr>
          <p:spPr>
            <a:xfrm>
              <a:off x="4157450" y="2002597"/>
              <a:ext cx="617750" cy="3836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69812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5734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573481" y="491098"/>
            <a:ext cx="778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Gerenciador de links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1D7E8-7490-4592-B304-6946A1667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85" y="1514869"/>
            <a:ext cx="9936429" cy="45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63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5734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573481" y="491098"/>
            <a:ext cx="778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Sites</a:t>
            </a:r>
            <a:endParaRPr lang="pt-BR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8F8DD0-6218-9B30-6C88-A2128527F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167" y="1378835"/>
            <a:ext cx="8919332" cy="46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F4C3A6FC-1E39-6BCD-37BF-84ACEDBE1224}"/>
              </a:ext>
            </a:extLst>
          </p:cNvPr>
          <p:cNvSpPr/>
          <p:nvPr/>
        </p:nvSpPr>
        <p:spPr>
          <a:xfrm>
            <a:off x="0" y="707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C88163F-305D-16A4-B057-E579CEBCF8B1}"/>
              </a:ext>
            </a:extLst>
          </p:cNvPr>
          <p:cNvSpPr/>
          <p:nvPr/>
        </p:nvSpPr>
        <p:spPr>
          <a:xfrm>
            <a:off x="0" y="6398794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22FB93E-7E8F-3AF2-69B1-384E8FBA68F5}"/>
              </a:ext>
            </a:extLst>
          </p:cNvPr>
          <p:cNvSpPr/>
          <p:nvPr/>
        </p:nvSpPr>
        <p:spPr>
          <a:xfrm flipV="1">
            <a:off x="11044646" y="0"/>
            <a:ext cx="5504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5C32D-7B60-A68A-A477-94EBF905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315" y="105969"/>
            <a:ext cx="311494" cy="24726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358EDB-3AF7-B825-E665-4A73373F6A21}"/>
              </a:ext>
            </a:extLst>
          </p:cNvPr>
          <p:cNvSpPr txBox="1"/>
          <p:nvPr/>
        </p:nvSpPr>
        <p:spPr>
          <a:xfrm>
            <a:off x="851295" y="1060824"/>
            <a:ext cx="660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Empresas que usam o </a:t>
            </a:r>
            <a:r>
              <a:rPr lang="pt-BR" sz="2800" b="1" dirty="0">
                <a:solidFill>
                  <a:srgbClr val="0070C0"/>
                </a:solidFill>
                <a:latin typeface="Montserrat" panose="00000500000000000000" pitchFamily="2" charset="0"/>
              </a:rPr>
              <a:t>Python...</a:t>
            </a:r>
            <a:endParaRPr lang="pt-BR" sz="2800" dirty="0">
              <a:solidFill>
                <a:srgbClr val="0070C0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B2E9A6-D52A-A219-DD91-3FED8BBCAD55}"/>
              </a:ext>
            </a:extLst>
          </p:cNvPr>
          <p:cNvSpPr txBox="1"/>
          <p:nvPr/>
        </p:nvSpPr>
        <p:spPr>
          <a:xfrm>
            <a:off x="1257695" y="1955949"/>
            <a:ext cx="977900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Como empresas escolhem uma linguagem de Programação?</a:t>
            </a:r>
            <a:b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</a:br>
            <a:endParaRPr lang="pt-BR" sz="22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  <a:p>
            <a:pPr marL="800100" lvl="1" indent="-342900" algn="just">
              <a:buFontTx/>
              <a:buChar char="-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Qual o desafio?</a:t>
            </a:r>
          </a:p>
          <a:p>
            <a:pPr marL="800100" lvl="1" indent="-342900" algn="just">
              <a:buFontTx/>
              <a:buChar char="-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O que temos disponível para resolver isso?</a:t>
            </a:r>
          </a:p>
          <a:p>
            <a:pPr marL="800100" lvl="1" indent="-342900" algn="just">
              <a:buFontTx/>
              <a:buChar char="-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Como está o Mercado de Trabalho (mão de obra)</a:t>
            </a:r>
          </a:p>
          <a:p>
            <a:pPr marL="800100" lvl="1" indent="-342900" algn="just">
              <a:buFontTx/>
              <a:buChar char="-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Como é o suporte da comunidade?</a:t>
            </a:r>
          </a:p>
          <a:p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Empresas gigantes de tecnologia vão usar mais de 1 linguagem de programação, mas isso não significa que você precisa começar aprendendo várias linguagens ao mesmo tempo.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694CD59-FC9D-DEB5-B6EF-07F8DA72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1" y="2032149"/>
            <a:ext cx="290179" cy="2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52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F4C3A6FC-1E39-6BCD-37BF-84ACEDBE1224}"/>
              </a:ext>
            </a:extLst>
          </p:cNvPr>
          <p:cNvSpPr/>
          <p:nvPr/>
        </p:nvSpPr>
        <p:spPr>
          <a:xfrm>
            <a:off x="0" y="707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C88163F-305D-16A4-B057-E579CEBCF8B1}"/>
              </a:ext>
            </a:extLst>
          </p:cNvPr>
          <p:cNvSpPr/>
          <p:nvPr/>
        </p:nvSpPr>
        <p:spPr>
          <a:xfrm>
            <a:off x="0" y="6398794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22FB93E-7E8F-3AF2-69B1-384E8FBA68F5}"/>
              </a:ext>
            </a:extLst>
          </p:cNvPr>
          <p:cNvSpPr/>
          <p:nvPr/>
        </p:nvSpPr>
        <p:spPr>
          <a:xfrm flipV="1">
            <a:off x="11044646" y="0"/>
            <a:ext cx="5504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5C32D-7B60-A68A-A477-94EBF905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315" y="105969"/>
            <a:ext cx="311494" cy="24726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358EDB-3AF7-B825-E665-4A73373F6A21}"/>
              </a:ext>
            </a:extLst>
          </p:cNvPr>
          <p:cNvSpPr txBox="1"/>
          <p:nvPr/>
        </p:nvSpPr>
        <p:spPr>
          <a:xfrm>
            <a:off x="851295" y="937580"/>
            <a:ext cx="660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Empresas que usam o </a:t>
            </a:r>
            <a:r>
              <a:rPr lang="pt-BR" sz="2800" b="1" dirty="0">
                <a:solidFill>
                  <a:srgbClr val="0070C0"/>
                </a:solidFill>
                <a:latin typeface="Montserrat" panose="00000500000000000000" pitchFamily="2" charset="0"/>
              </a:rPr>
              <a:t>Python...</a:t>
            </a:r>
            <a:endParaRPr lang="pt-BR" sz="2800" dirty="0">
              <a:solidFill>
                <a:srgbClr val="0070C0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Imagem 1" descr="Uma imagem contendo Código QR&#10;&#10;Descrição gerada automaticamente">
            <a:extLst>
              <a:ext uri="{FF2B5EF4-FFF2-40B4-BE49-F238E27FC236}">
                <a16:creationId xmlns:a16="http://schemas.microsoft.com/office/drawing/2014/main" id="{38B59E98-D219-2137-6FDC-32411C862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52" y="4825218"/>
            <a:ext cx="1722359" cy="68894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A8451F-6123-1157-BFD0-0B365F02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03" y="2153741"/>
            <a:ext cx="1660858" cy="5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3B6E984-CC02-13DC-E551-3BA04971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32" y="2150544"/>
            <a:ext cx="2393589" cy="5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DC69FB-788E-E196-D077-EEA7E2B4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37" y="3345089"/>
            <a:ext cx="696415" cy="69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Paypal Logo - PNG e Vetor - Download de Logo">
            <a:extLst>
              <a:ext uri="{FF2B5EF4-FFF2-40B4-BE49-F238E27FC236}">
                <a16:creationId xmlns:a16="http://schemas.microsoft.com/office/drawing/2014/main" id="{E2DC0882-F4C6-D756-B67D-725CA77E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64" y="3262615"/>
            <a:ext cx="847063" cy="84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4E7B2627-4F7D-3926-11F1-E7D9089A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492" y="2153741"/>
            <a:ext cx="1722359" cy="4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Spotify Logo - PNG e Vetor - Download de Logo">
            <a:extLst>
              <a:ext uri="{FF2B5EF4-FFF2-40B4-BE49-F238E27FC236}">
                <a16:creationId xmlns:a16="http://schemas.microsoft.com/office/drawing/2014/main" id="{8B8A8942-1C23-A874-6DB4-CC2EFDEC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37" y="4899320"/>
            <a:ext cx="1608515" cy="48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Netflix Logo Png - Free Transparent PNG Logos">
            <a:extLst>
              <a:ext uri="{FF2B5EF4-FFF2-40B4-BE49-F238E27FC236}">
                <a16:creationId xmlns:a16="http://schemas.microsoft.com/office/drawing/2014/main" id="{2CB24EE7-ECDF-4BB9-D40E-4F1817AB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86" y="3297123"/>
            <a:ext cx="1120083" cy="84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 descr="Nasa Logo - PNG e Vetor - Download de Logo">
            <a:extLst>
              <a:ext uri="{FF2B5EF4-FFF2-40B4-BE49-F238E27FC236}">
                <a16:creationId xmlns:a16="http://schemas.microsoft.com/office/drawing/2014/main" id="{51E49CBE-0744-BC08-241C-1670E242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35" y="3235945"/>
            <a:ext cx="1023417" cy="83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0" descr="Como apagar um link compartilhado no Dropbox – Blog Tudo Dicas">
            <a:extLst>
              <a:ext uri="{FF2B5EF4-FFF2-40B4-BE49-F238E27FC236}">
                <a16:creationId xmlns:a16="http://schemas.microsoft.com/office/drawing/2014/main" id="{B8D88A70-2885-330E-F1FC-BE4F0D220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57" y="4839307"/>
            <a:ext cx="1070737" cy="6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44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/>
              </a:gs>
              <a:gs pos="34000">
                <a:srgbClr val="2079CA">
                  <a:alpha val="96000"/>
                </a:srgbClr>
              </a:gs>
              <a:gs pos="100000">
                <a:srgbClr val="2079CA">
                  <a:alpha val="9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5734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" y="6504763"/>
            <a:ext cx="311494" cy="247268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29BD607-BFD0-55DD-1B1B-98F8836C749F}"/>
              </a:ext>
            </a:extLst>
          </p:cNvPr>
          <p:cNvGrpSpPr/>
          <p:nvPr/>
        </p:nvGrpSpPr>
        <p:grpSpPr>
          <a:xfrm>
            <a:off x="603960" y="680721"/>
            <a:ext cx="11008919" cy="5206999"/>
            <a:chOff x="573480" y="635001"/>
            <a:chExt cx="11008919" cy="520699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4DDFBB8B-C484-6F34-E863-576D38B7F135}"/>
                </a:ext>
              </a:extLst>
            </p:cNvPr>
            <p:cNvSpPr/>
            <p:nvPr/>
          </p:nvSpPr>
          <p:spPr>
            <a:xfrm>
              <a:off x="573480" y="635001"/>
              <a:ext cx="11008919" cy="5206999"/>
            </a:xfrm>
            <a:prstGeom prst="roundRect">
              <a:avLst>
                <a:gd name="adj" fmla="val 54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CDD9DAC-B99C-3210-508B-41143E5DBB86}"/>
                </a:ext>
              </a:extLst>
            </p:cNvPr>
            <p:cNvSpPr txBox="1"/>
            <p:nvPr/>
          </p:nvSpPr>
          <p:spPr>
            <a:xfrm>
              <a:off x="1385289" y="1922840"/>
              <a:ext cx="9385300" cy="3477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Só para 2 tipos de pessoas:</a:t>
              </a:r>
              <a:br>
                <a:rPr lang="pt-BR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</a:br>
              <a:endPara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endParaRPr>
            </a:p>
            <a:p>
              <a:pPr marL="457200" indent="-457200">
                <a:buAutoNum type="arabicPeriod"/>
              </a:pPr>
              <a:r>
                <a:rPr lang="pt-BR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Para quem acha que é fórmula mágica que entra no curso e pronto, foi promovido. Não é assim, tem que estudar e aplicar</a:t>
              </a:r>
              <a:br>
                <a:rPr lang="pt-BR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</a:br>
              <a:endPara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endParaRPr>
            </a:p>
            <a:p>
              <a:pPr marL="457200" indent="-457200">
                <a:buAutoNum type="arabicPeriod"/>
              </a:pPr>
              <a:r>
                <a:rPr lang="pt-BR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Para quem quer uma vaga de uma empresa específica e essa vaga não pede Python. </a:t>
              </a:r>
              <a:r>
                <a:rPr lang="pt-BR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Ex</a:t>
              </a:r>
              <a:r>
                <a:rPr lang="pt-BR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: quero trabalhar como desenvolvedor de aplicativo da empresa X e lá eles usam o Swift para desenvolver aplicativos para IOS. Aí aprende Swift né.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ED74D95-0208-BC93-B924-23969B2F5141}"/>
                </a:ext>
              </a:extLst>
            </p:cNvPr>
            <p:cNvSpPr txBox="1"/>
            <p:nvPr/>
          </p:nvSpPr>
          <p:spPr>
            <a:xfrm>
              <a:off x="1111235" y="1131610"/>
              <a:ext cx="81724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Para quem eu não recomendo </a:t>
              </a:r>
              <a:r>
                <a:rPr lang="pt-BR" sz="2800" b="1" dirty="0">
                  <a:solidFill>
                    <a:srgbClr val="0070C0"/>
                  </a:solidFill>
                  <a:latin typeface="Montserrat" panose="00000500000000000000" pitchFamily="2" charset="0"/>
                </a:rPr>
                <a:t>Python?</a:t>
              </a:r>
            </a:p>
          </p:txBody>
        </p:sp>
        <p:sp>
          <p:nvSpPr>
            <p:cNvPr id="10" name="Oval 17">
              <a:extLst>
                <a:ext uri="{FF2B5EF4-FFF2-40B4-BE49-F238E27FC236}">
                  <a16:creationId xmlns:a16="http://schemas.microsoft.com/office/drawing/2014/main" id="{920964EC-8096-BF5B-3947-0A34DB33558D}"/>
                </a:ext>
              </a:extLst>
            </p:cNvPr>
            <p:cNvSpPr/>
            <p:nvPr/>
          </p:nvSpPr>
          <p:spPr>
            <a:xfrm>
              <a:off x="1156824" y="2665374"/>
              <a:ext cx="535143" cy="529234"/>
            </a:xfrm>
            <a:prstGeom prst="ellipse">
              <a:avLst/>
            </a:prstGeom>
            <a:gradFill>
              <a:gsLst>
                <a:gs pos="0">
                  <a:srgbClr val="EFA603"/>
                </a:gs>
                <a:gs pos="56000">
                  <a:srgbClr val="DFB349"/>
                </a:gs>
                <a:gs pos="100000">
                  <a:srgbClr val="FFC000"/>
                </a:gs>
              </a:gsLst>
              <a:lin ang="5400000" scaled="1"/>
            </a:gradFill>
            <a:ln w="127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28">
              <a:extLst>
                <a:ext uri="{FF2B5EF4-FFF2-40B4-BE49-F238E27FC236}">
                  <a16:creationId xmlns:a16="http://schemas.microsoft.com/office/drawing/2014/main" id="{5D2092BC-8681-6240-94B4-9D9BF9DF1409}"/>
                </a:ext>
              </a:extLst>
            </p:cNvPr>
            <p:cNvSpPr txBox="1"/>
            <p:nvPr/>
          </p:nvSpPr>
          <p:spPr>
            <a:xfrm>
              <a:off x="1229731" y="2808060"/>
              <a:ext cx="38336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  <a:latin typeface="Montserrat" panose="00000500000000000000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01</a:t>
              </a:r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F2BD119C-1B93-AB8B-2002-3294C8337479}"/>
                </a:ext>
              </a:extLst>
            </p:cNvPr>
            <p:cNvSpPr/>
            <p:nvPr/>
          </p:nvSpPr>
          <p:spPr>
            <a:xfrm>
              <a:off x="1156824" y="3613613"/>
              <a:ext cx="535143" cy="529234"/>
            </a:xfrm>
            <a:prstGeom prst="ellipse">
              <a:avLst/>
            </a:prstGeom>
            <a:gradFill>
              <a:gsLst>
                <a:gs pos="0">
                  <a:srgbClr val="EFA603"/>
                </a:gs>
                <a:gs pos="56000">
                  <a:srgbClr val="DFB349"/>
                </a:gs>
                <a:gs pos="100000">
                  <a:srgbClr val="FFC000"/>
                </a:gs>
              </a:gsLst>
              <a:lin ang="5400000" scaled="1"/>
            </a:gradFill>
            <a:ln w="127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738A7BCB-AB7F-4A12-A670-E0DF3AEB6D76}"/>
                </a:ext>
              </a:extLst>
            </p:cNvPr>
            <p:cNvSpPr txBox="1"/>
            <p:nvPr/>
          </p:nvSpPr>
          <p:spPr>
            <a:xfrm>
              <a:off x="1229731" y="3756299"/>
              <a:ext cx="38336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  <a:latin typeface="Montserrat" panose="00000500000000000000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02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ogramação: por que todo profissional de Marketing Digital deve aprender">
            <a:extLst>
              <a:ext uri="{FF2B5EF4-FFF2-40B4-BE49-F238E27FC236}">
                <a16:creationId xmlns:a16="http://schemas.microsoft.com/office/drawing/2014/main" id="{2CFA0C0B-09DA-C2FD-164E-3536F9383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" t="11220" r="1916" b="2913"/>
          <a:stretch/>
        </p:blipFill>
        <p:spPr bwMode="auto">
          <a:xfrm>
            <a:off x="23736" y="59335"/>
            <a:ext cx="12217016" cy="67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1E5F382-11D8-531B-0A24-4B74CD85515E}"/>
              </a:ext>
            </a:extLst>
          </p:cNvPr>
          <p:cNvSpPr/>
          <p:nvPr/>
        </p:nvSpPr>
        <p:spPr>
          <a:xfrm>
            <a:off x="-122518" y="-2463"/>
            <a:ext cx="12363270" cy="6856613"/>
          </a:xfrm>
          <a:prstGeom prst="rect">
            <a:avLst/>
          </a:prstGeom>
          <a:gradFill>
            <a:gsLst>
              <a:gs pos="2000">
                <a:srgbClr val="F9F9F9">
                  <a:alpha val="94000"/>
                </a:srgbClr>
              </a:gs>
              <a:gs pos="56000">
                <a:schemeClr val="bg1"/>
              </a:gs>
              <a:gs pos="100000">
                <a:schemeClr val="bg1">
                  <a:lumMod val="9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01E1730-B8FB-12B7-648D-00879D39D03A}"/>
              </a:ext>
            </a:extLst>
          </p:cNvPr>
          <p:cNvGrpSpPr/>
          <p:nvPr/>
        </p:nvGrpSpPr>
        <p:grpSpPr>
          <a:xfrm>
            <a:off x="-25015" y="6398794"/>
            <a:ext cx="12265767" cy="459206"/>
            <a:chOff x="-25015" y="6398794"/>
            <a:chExt cx="12265767" cy="459206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E09F48D-0337-2295-85EC-26438BF4DFE7}"/>
                </a:ext>
              </a:extLst>
            </p:cNvPr>
            <p:cNvSpPr/>
            <p:nvPr/>
          </p:nvSpPr>
          <p:spPr>
            <a:xfrm>
              <a:off x="-25015" y="6480994"/>
              <a:ext cx="12265767" cy="373492"/>
            </a:xfrm>
            <a:prstGeom prst="rect">
              <a:avLst/>
            </a:prstGeom>
            <a:gradFill>
              <a:gsLst>
                <a:gs pos="2000">
                  <a:srgbClr val="2285DB"/>
                </a:gs>
                <a:gs pos="56000">
                  <a:srgbClr val="2079CA"/>
                </a:gs>
                <a:gs pos="100000">
                  <a:srgbClr val="17579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64E372E8-7E6A-F7B6-4B68-D497339EB021}"/>
                </a:ext>
              </a:extLst>
            </p:cNvPr>
            <p:cNvSpPr/>
            <p:nvPr/>
          </p:nvSpPr>
          <p:spPr>
            <a:xfrm>
              <a:off x="11197046" y="6398794"/>
              <a:ext cx="537754" cy="459206"/>
            </a:xfrm>
            <a:custGeom>
              <a:avLst/>
              <a:gdLst>
                <a:gd name="connsiteX0" fmla="*/ 133544 w 1987826"/>
                <a:gd name="connsiteY0" fmla="*/ 0 h 703827"/>
                <a:gd name="connsiteX1" fmla="*/ 1854282 w 1987826"/>
                <a:gd name="connsiteY1" fmla="*/ 0 h 703827"/>
                <a:gd name="connsiteX2" fmla="*/ 1987826 w 1987826"/>
                <a:gd name="connsiteY2" fmla="*/ 133544 h 703827"/>
                <a:gd name="connsiteX3" fmla="*/ 1987826 w 1987826"/>
                <a:gd name="connsiteY3" fmla="*/ 703827 h 703827"/>
                <a:gd name="connsiteX4" fmla="*/ 0 w 1987826"/>
                <a:gd name="connsiteY4" fmla="*/ 703827 h 703827"/>
                <a:gd name="connsiteX5" fmla="*/ 0 w 1987826"/>
                <a:gd name="connsiteY5" fmla="*/ 133544 h 703827"/>
                <a:gd name="connsiteX6" fmla="*/ 133544 w 1987826"/>
                <a:gd name="connsiteY6" fmla="*/ 0 h 7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826" h="703827">
                  <a:moveTo>
                    <a:pt x="133544" y="0"/>
                  </a:moveTo>
                  <a:lnTo>
                    <a:pt x="1854282" y="0"/>
                  </a:lnTo>
                  <a:cubicBezTo>
                    <a:pt x="1928036" y="0"/>
                    <a:pt x="1987826" y="59790"/>
                    <a:pt x="1987826" y="133544"/>
                  </a:cubicBezTo>
                  <a:lnTo>
                    <a:pt x="1987826" y="703827"/>
                  </a:lnTo>
                  <a:lnTo>
                    <a:pt x="0" y="703827"/>
                  </a:lnTo>
                  <a:lnTo>
                    <a:pt x="0" y="133544"/>
                  </a:lnTo>
                  <a:cubicBezTo>
                    <a:pt x="0" y="59790"/>
                    <a:pt x="59790" y="0"/>
                    <a:pt x="1335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3420170-E9F9-9153-167E-4B44F825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5715" y="6504763"/>
              <a:ext cx="311494" cy="247268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5651CE1-606C-E500-B771-A0C3DC846405}"/>
              </a:ext>
            </a:extLst>
          </p:cNvPr>
          <p:cNvGrpSpPr/>
          <p:nvPr/>
        </p:nvGrpSpPr>
        <p:grpSpPr>
          <a:xfrm>
            <a:off x="525467" y="840216"/>
            <a:ext cx="6602257" cy="830009"/>
            <a:chOff x="730114" y="742904"/>
            <a:chExt cx="6602257" cy="830009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38D95102-D24A-F87F-B2BD-35258C314708}"/>
                </a:ext>
              </a:extLst>
            </p:cNvPr>
            <p:cNvSpPr txBox="1"/>
            <p:nvPr/>
          </p:nvSpPr>
          <p:spPr>
            <a:xfrm>
              <a:off x="730114" y="742904"/>
              <a:ext cx="6602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O que vamos ver </a:t>
              </a:r>
              <a:r>
                <a:rPr lang="pt-BR" sz="3600" b="1" dirty="0">
                  <a:solidFill>
                    <a:srgbClr val="175791"/>
                  </a:solidFill>
                  <a:latin typeface="Montserrat" panose="00000500000000000000" pitchFamily="2" charset="0"/>
                </a:rPr>
                <a:t>hoje</a:t>
              </a:r>
              <a:endPara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E225FD48-B6FD-9CF4-A3E1-B8AC0BA29251}"/>
                </a:ext>
              </a:extLst>
            </p:cNvPr>
            <p:cNvCxnSpPr>
              <a:cxnSpLocks/>
            </p:cNvCxnSpPr>
            <p:nvPr/>
          </p:nvCxnSpPr>
          <p:spPr>
            <a:xfrm>
              <a:off x="866005" y="1572913"/>
              <a:ext cx="698500" cy="0"/>
            </a:xfrm>
            <a:prstGeom prst="line">
              <a:avLst/>
            </a:prstGeom>
            <a:ln w="25400">
              <a:solidFill>
                <a:srgbClr val="1757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61C2ADA-BC31-D9FA-F551-D761379F6ED0}"/>
              </a:ext>
            </a:extLst>
          </p:cNvPr>
          <p:cNvGrpSpPr/>
          <p:nvPr/>
        </p:nvGrpSpPr>
        <p:grpSpPr>
          <a:xfrm>
            <a:off x="4299673" y="2400636"/>
            <a:ext cx="3552934" cy="2585325"/>
            <a:chOff x="686453" y="2546845"/>
            <a:chExt cx="3552934" cy="2585325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5B77327E-DCAB-2560-AFCD-3164A8E57D39}"/>
                </a:ext>
              </a:extLst>
            </p:cNvPr>
            <p:cNvSpPr/>
            <p:nvPr/>
          </p:nvSpPr>
          <p:spPr>
            <a:xfrm>
              <a:off x="795367" y="2631495"/>
              <a:ext cx="3444020" cy="250067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C8BD6EC6-8586-E7A2-0379-673897DD3945}"/>
                </a:ext>
              </a:extLst>
            </p:cNvPr>
            <p:cNvSpPr/>
            <p:nvPr/>
          </p:nvSpPr>
          <p:spPr>
            <a:xfrm>
              <a:off x="795366" y="2616522"/>
              <a:ext cx="3444020" cy="895178"/>
            </a:xfrm>
            <a:prstGeom prst="rect">
              <a:avLst/>
            </a:prstGeom>
            <a:gradFill>
              <a:gsLst>
                <a:gs pos="2000">
                  <a:srgbClr val="2285DB">
                    <a:lumMod val="94000"/>
                  </a:srgbClr>
                </a:gs>
                <a:gs pos="56000">
                  <a:srgbClr val="2079CA"/>
                </a:gs>
                <a:gs pos="100000">
                  <a:srgbClr val="17579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71">
              <a:extLst>
                <a:ext uri="{FF2B5EF4-FFF2-40B4-BE49-F238E27FC236}">
                  <a16:creationId xmlns:a16="http://schemas.microsoft.com/office/drawing/2014/main" id="{56C6CEDC-5D50-42FF-049B-69C3B4817043}"/>
                </a:ext>
              </a:extLst>
            </p:cNvPr>
            <p:cNvSpPr txBox="1"/>
            <p:nvPr/>
          </p:nvSpPr>
          <p:spPr>
            <a:xfrm>
              <a:off x="1004413" y="3714920"/>
              <a:ext cx="305604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Cases de empresas que usam Python e por que isso é importante? Como está o Python no Mercado?</a:t>
              </a:r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FFE3048E-3362-916B-E5BB-780685E39940}"/>
                </a:ext>
              </a:extLst>
            </p:cNvPr>
            <p:cNvSpPr/>
            <p:nvPr/>
          </p:nvSpPr>
          <p:spPr>
            <a:xfrm>
              <a:off x="686453" y="2546845"/>
              <a:ext cx="535143" cy="529234"/>
            </a:xfrm>
            <a:prstGeom prst="ellipse">
              <a:avLst/>
            </a:prstGeom>
            <a:solidFill>
              <a:srgbClr val="FABE07"/>
            </a:solidFill>
            <a:ln w="127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4139B097-C126-D443-FF97-45DE1555EB08}"/>
                </a:ext>
              </a:extLst>
            </p:cNvPr>
            <p:cNvSpPr txBox="1"/>
            <p:nvPr/>
          </p:nvSpPr>
          <p:spPr>
            <a:xfrm>
              <a:off x="759360" y="2689531"/>
              <a:ext cx="38336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  <a:latin typeface="Montserrat" panose="00000500000000000000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02</a:t>
              </a:r>
            </a:p>
          </p:txBody>
        </p:sp>
        <p:sp>
          <p:nvSpPr>
            <p:cNvPr id="24" name="TextBox 71">
              <a:extLst>
                <a:ext uri="{FF2B5EF4-FFF2-40B4-BE49-F238E27FC236}">
                  <a16:creationId xmlns:a16="http://schemas.microsoft.com/office/drawing/2014/main" id="{A2CD480F-9CA8-FE16-2057-64A877D8B57C}"/>
                </a:ext>
              </a:extLst>
            </p:cNvPr>
            <p:cNvSpPr txBox="1"/>
            <p:nvPr/>
          </p:nvSpPr>
          <p:spPr>
            <a:xfrm>
              <a:off x="1330509" y="2779445"/>
              <a:ext cx="2448539" cy="1021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EMPRESAS QUE USAM PYTHON</a:t>
              </a:r>
            </a:p>
            <a:p>
              <a:pPr algn="ctr">
                <a:lnSpc>
                  <a:spcPct val="140000"/>
                </a:lnSpc>
                <a:spcAft>
                  <a:spcPts val="1200"/>
                </a:spcAft>
              </a:pPr>
              <a:endParaRPr lang="en-US" sz="2400" spc="5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3D0A598-D5CC-4A76-6F3A-6CB575565CA7}"/>
              </a:ext>
            </a:extLst>
          </p:cNvPr>
          <p:cNvGrpSpPr/>
          <p:nvPr/>
        </p:nvGrpSpPr>
        <p:grpSpPr>
          <a:xfrm>
            <a:off x="7994986" y="2366138"/>
            <a:ext cx="3552934" cy="2612288"/>
            <a:chOff x="8038218" y="2525294"/>
            <a:chExt cx="3552934" cy="2612288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D4521ECA-9C4C-5C2B-BAD3-6AB02DC9E4E7}"/>
                </a:ext>
              </a:extLst>
            </p:cNvPr>
            <p:cNvSpPr/>
            <p:nvPr/>
          </p:nvSpPr>
          <p:spPr>
            <a:xfrm>
              <a:off x="8147132" y="2609945"/>
              <a:ext cx="3444020" cy="2527637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843D62CD-7B55-B904-E731-32F6FC80CA01}"/>
                </a:ext>
              </a:extLst>
            </p:cNvPr>
            <p:cNvSpPr/>
            <p:nvPr/>
          </p:nvSpPr>
          <p:spPr>
            <a:xfrm>
              <a:off x="8147131" y="2594970"/>
              <a:ext cx="3444020" cy="1131813"/>
            </a:xfrm>
            <a:prstGeom prst="rect">
              <a:avLst/>
            </a:prstGeom>
            <a:gradFill>
              <a:gsLst>
                <a:gs pos="2000">
                  <a:srgbClr val="2285DB">
                    <a:lumMod val="94000"/>
                  </a:srgbClr>
                </a:gs>
                <a:gs pos="56000">
                  <a:srgbClr val="2079CA"/>
                </a:gs>
                <a:gs pos="100000">
                  <a:srgbClr val="17579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71">
              <a:extLst>
                <a:ext uri="{FF2B5EF4-FFF2-40B4-BE49-F238E27FC236}">
                  <a16:creationId xmlns:a16="http://schemas.microsoft.com/office/drawing/2014/main" id="{3ABDCD4D-C312-628E-B9DF-4D084086C3D6}"/>
                </a:ext>
              </a:extLst>
            </p:cNvPr>
            <p:cNvSpPr txBox="1"/>
            <p:nvPr/>
          </p:nvSpPr>
          <p:spPr>
            <a:xfrm>
              <a:off x="8322991" y="3899882"/>
              <a:ext cx="305604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Sua última chance de tirar qualquer dúvida e garantir uma vaga especial no Python Impressionador</a:t>
              </a:r>
            </a:p>
          </p:txBody>
        </p:sp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92179837-7051-F85C-5F22-08FA8A3F5F58}"/>
                </a:ext>
              </a:extLst>
            </p:cNvPr>
            <p:cNvSpPr/>
            <p:nvPr/>
          </p:nvSpPr>
          <p:spPr>
            <a:xfrm>
              <a:off x="8038218" y="2525294"/>
              <a:ext cx="535143" cy="529234"/>
            </a:xfrm>
            <a:prstGeom prst="ellipse">
              <a:avLst/>
            </a:prstGeom>
            <a:solidFill>
              <a:srgbClr val="FABE07"/>
            </a:solidFill>
            <a:ln w="127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5C4D0668-6115-3FC4-442F-0F4D113DD3E0}"/>
                </a:ext>
              </a:extLst>
            </p:cNvPr>
            <p:cNvSpPr txBox="1"/>
            <p:nvPr/>
          </p:nvSpPr>
          <p:spPr>
            <a:xfrm>
              <a:off x="8111125" y="2667980"/>
              <a:ext cx="38336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  <a:latin typeface="Montserrat" panose="00000500000000000000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03</a:t>
              </a:r>
            </a:p>
          </p:txBody>
        </p:sp>
        <p:sp>
          <p:nvSpPr>
            <p:cNvPr id="31" name="TextBox 71">
              <a:extLst>
                <a:ext uri="{FF2B5EF4-FFF2-40B4-BE49-F238E27FC236}">
                  <a16:creationId xmlns:a16="http://schemas.microsoft.com/office/drawing/2014/main" id="{241CAE4A-8280-12EA-3BB6-7AE1724B0DCA}"/>
                </a:ext>
              </a:extLst>
            </p:cNvPr>
            <p:cNvSpPr txBox="1"/>
            <p:nvPr/>
          </p:nvSpPr>
          <p:spPr>
            <a:xfrm>
              <a:off x="8639861" y="2762720"/>
              <a:ext cx="2523219" cy="12982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DÚVIDAS SOBRE 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O PYTHON IMPRESSIONADOR</a:t>
              </a:r>
            </a:p>
            <a:p>
              <a:pPr algn="ctr">
                <a:lnSpc>
                  <a:spcPct val="140000"/>
                </a:lnSpc>
                <a:spcAft>
                  <a:spcPts val="1200"/>
                </a:spcAft>
              </a:pPr>
              <a:endParaRPr lang="en-US" sz="2400" spc="5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398F2931-F539-E71D-7EAC-55CCF01AD701}"/>
              </a:ext>
            </a:extLst>
          </p:cNvPr>
          <p:cNvGrpSpPr/>
          <p:nvPr/>
        </p:nvGrpSpPr>
        <p:grpSpPr>
          <a:xfrm>
            <a:off x="538236" y="2392790"/>
            <a:ext cx="3552934" cy="2585325"/>
            <a:chOff x="686453" y="2546845"/>
            <a:chExt cx="3552934" cy="2585325"/>
          </a:xfrm>
        </p:grpSpPr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EE9AEFB9-9CDE-1E5D-1991-339FB05DBB10}"/>
                </a:ext>
              </a:extLst>
            </p:cNvPr>
            <p:cNvSpPr/>
            <p:nvPr/>
          </p:nvSpPr>
          <p:spPr>
            <a:xfrm>
              <a:off x="795367" y="2631495"/>
              <a:ext cx="3444020" cy="250067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880F6679-1EC4-0F5F-7203-1F8E8F961214}"/>
                </a:ext>
              </a:extLst>
            </p:cNvPr>
            <p:cNvSpPr/>
            <p:nvPr/>
          </p:nvSpPr>
          <p:spPr>
            <a:xfrm>
              <a:off x="795366" y="2616522"/>
              <a:ext cx="3444020" cy="895178"/>
            </a:xfrm>
            <a:prstGeom prst="rect">
              <a:avLst/>
            </a:prstGeom>
            <a:gradFill>
              <a:gsLst>
                <a:gs pos="2000">
                  <a:srgbClr val="2285DB">
                    <a:lumMod val="94000"/>
                  </a:srgbClr>
                </a:gs>
                <a:gs pos="56000">
                  <a:srgbClr val="2079CA"/>
                </a:gs>
                <a:gs pos="100000">
                  <a:srgbClr val="17579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71">
              <a:extLst>
                <a:ext uri="{FF2B5EF4-FFF2-40B4-BE49-F238E27FC236}">
                  <a16:creationId xmlns:a16="http://schemas.microsoft.com/office/drawing/2014/main" id="{ECC4AB12-1A5B-E5CD-ECA3-E90F524D47C9}"/>
                </a:ext>
              </a:extLst>
            </p:cNvPr>
            <p:cNvSpPr txBox="1"/>
            <p:nvPr/>
          </p:nvSpPr>
          <p:spPr>
            <a:xfrm>
              <a:off x="1004413" y="3714920"/>
              <a:ext cx="305604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Como aplicar o Python em qualquer empresa (inclusive para quem não é programador).</a:t>
              </a:r>
            </a:p>
          </p:txBody>
        </p:sp>
        <p:sp>
          <p:nvSpPr>
            <p:cNvPr id="36" name="Oval 17">
              <a:extLst>
                <a:ext uri="{FF2B5EF4-FFF2-40B4-BE49-F238E27FC236}">
                  <a16:creationId xmlns:a16="http://schemas.microsoft.com/office/drawing/2014/main" id="{48CC556C-E8A6-A00B-5E52-4E217AA77F17}"/>
                </a:ext>
              </a:extLst>
            </p:cNvPr>
            <p:cNvSpPr/>
            <p:nvPr/>
          </p:nvSpPr>
          <p:spPr>
            <a:xfrm>
              <a:off x="686453" y="2546845"/>
              <a:ext cx="535143" cy="529234"/>
            </a:xfrm>
            <a:prstGeom prst="ellipse">
              <a:avLst/>
            </a:prstGeom>
            <a:solidFill>
              <a:srgbClr val="FABE07"/>
            </a:solidFill>
            <a:ln w="127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28">
              <a:extLst>
                <a:ext uri="{FF2B5EF4-FFF2-40B4-BE49-F238E27FC236}">
                  <a16:creationId xmlns:a16="http://schemas.microsoft.com/office/drawing/2014/main" id="{6EFE682B-E871-D404-C2C5-8EAA087BB751}"/>
                </a:ext>
              </a:extLst>
            </p:cNvPr>
            <p:cNvSpPr txBox="1"/>
            <p:nvPr/>
          </p:nvSpPr>
          <p:spPr>
            <a:xfrm>
              <a:off x="759360" y="2689531"/>
              <a:ext cx="38336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  <a:latin typeface="Montserrat" panose="00000500000000000000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01</a:t>
              </a:r>
            </a:p>
          </p:txBody>
        </p:sp>
        <p:sp>
          <p:nvSpPr>
            <p:cNvPr id="38" name="TextBox 71">
              <a:extLst>
                <a:ext uri="{FF2B5EF4-FFF2-40B4-BE49-F238E27FC236}">
                  <a16:creationId xmlns:a16="http://schemas.microsoft.com/office/drawing/2014/main" id="{9E04979A-E7D0-1393-99CC-C92B5724C571}"/>
                </a:ext>
              </a:extLst>
            </p:cNvPr>
            <p:cNvSpPr txBox="1"/>
            <p:nvPr/>
          </p:nvSpPr>
          <p:spPr>
            <a:xfrm>
              <a:off x="1166111" y="2778927"/>
              <a:ext cx="2835971" cy="1021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APLICAÇÕES PRÁTICAS DE PYTHON</a:t>
              </a:r>
            </a:p>
            <a:p>
              <a:pPr algn="ctr">
                <a:lnSpc>
                  <a:spcPct val="140000"/>
                </a:lnSpc>
                <a:spcAft>
                  <a:spcPts val="1200"/>
                </a:spcAft>
              </a:pPr>
              <a:endParaRPr lang="en-US" sz="2400" spc="5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00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>
                  <a:alpha val="95000"/>
                </a:srgbClr>
              </a:gs>
              <a:gs pos="34000">
                <a:srgbClr val="2079CA">
                  <a:alpha val="95000"/>
                </a:srgbClr>
              </a:gs>
              <a:gs pos="100000">
                <a:srgbClr val="2079C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74A56C-52AA-E2FC-6776-5CB9D33E7A76}"/>
              </a:ext>
            </a:extLst>
          </p:cNvPr>
          <p:cNvGrpSpPr/>
          <p:nvPr/>
        </p:nvGrpSpPr>
        <p:grpSpPr>
          <a:xfrm>
            <a:off x="773246" y="963451"/>
            <a:ext cx="6032501" cy="4434049"/>
            <a:chOff x="1001846" y="963451"/>
            <a:chExt cx="6032501" cy="4434049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D8F5D20B-6F70-ED34-60C1-C9B92B56F84D}"/>
                </a:ext>
              </a:extLst>
            </p:cNvPr>
            <p:cNvSpPr/>
            <p:nvPr/>
          </p:nvSpPr>
          <p:spPr>
            <a:xfrm>
              <a:off x="1001846" y="963451"/>
              <a:ext cx="6032501" cy="4434049"/>
            </a:xfrm>
            <a:custGeom>
              <a:avLst/>
              <a:gdLst>
                <a:gd name="connsiteX0" fmla="*/ 327625 w 6032501"/>
                <a:gd name="connsiteY0" fmla="*/ 0 h 6301409"/>
                <a:gd name="connsiteX1" fmla="*/ 5704876 w 6032501"/>
                <a:gd name="connsiteY1" fmla="*/ 0 h 6301409"/>
                <a:gd name="connsiteX2" fmla="*/ 6032501 w 6032501"/>
                <a:gd name="connsiteY2" fmla="*/ 327625 h 6301409"/>
                <a:gd name="connsiteX3" fmla="*/ 6032501 w 6032501"/>
                <a:gd name="connsiteY3" fmla="*/ 6301409 h 6301409"/>
                <a:gd name="connsiteX4" fmla="*/ 0 w 6032501"/>
                <a:gd name="connsiteY4" fmla="*/ 6301409 h 6301409"/>
                <a:gd name="connsiteX5" fmla="*/ 0 w 6032501"/>
                <a:gd name="connsiteY5" fmla="*/ 327625 h 6301409"/>
                <a:gd name="connsiteX6" fmla="*/ 327625 w 6032501"/>
                <a:gd name="connsiteY6" fmla="*/ 0 h 630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2501" h="6301409">
                  <a:moveTo>
                    <a:pt x="327625" y="0"/>
                  </a:moveTo>
                  <a:lnTo>
                    <a:pt x="5704876" y="0"/>
                  </a:lnTo>
                  <a:cubicBezTo>
                    <a:pt x="5885818" y="0"/>
                    <a:pt x="6032501" y="146683"/>
                    <a:pt x="6032501" y="327625"/>
                  </a:cubicBezTo>
                  <a:lnTo>
                    <a:pt x="6032501" y="6301409"/>
                  </a:lnTo>
                  <a:lnTo>
                    <a:pt x="0" y="6301409"/>
                  </a:lnTo>
                  <a:lnTo>
                    <a:pt x="0" y="327625"/>
                  </a:lnTo>
                  <a:cubicBezTo>
                    <a:pt x="0" y="146683"/>
                    <a:pt x="146683" y="0"/>
                    <a:pt x="3276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EFBBD96A-0823-F6B6-0206-A29475DDB6DC}"/>
                </a:ext>
              </a:extLst>
            </p:cNvPr>
            <p:cNvSpPr/>
            <p:nvPr/>
          </p:nvSpPr>
          <p:spPr>
            <a:xfrm>
              <a:off x="1001846" y="963451"/>
              <a:ext cx="6032501" cy="1256509"/>
            </a:xfrm>
            <a:custGeom>
              <a:avLst/>
              <a:gdLst>
                <a:gd name="connsiteX0" fmla="*/ 327625 w 6032501"/>
                <a:gd name="connsiteY0" fmla="*/ 0 h 1896063"/>
                <a:gd name="connsiteX1" fmla="*/ 5704876 w 6032501"/>
                <a:gd name="connsiteY1" fmla="*/ 0 h 1896063"/>
                <a:gd name="connsiteX2" fmla="*/ 6032501 w 6032501"/>
                <a:gd name="connsiteY2" fmla="*/ 327625 h 1896063"/>
                <a:gd name="connsiteX3" fmla="*/ 6032501 w 6032501"/>
                <a:gd name="connsiteY3" fmla="*/ 1896063 h 1896063"/>
                <a:gd name="connsiteX4" fmla="*/ 0 w 6032501"/>
                <a:gd name="connsiteY4" fmla="*/ 1896063 h 1896063"/>
                <a:gd name="connsiteX5" fmla="*/ 0 w 6032501"/>
                <a:gd name="connsiteY5" fmla="*/ 327625 h 1896063"/>
                <a:gd name="connsiteX6" fmla="*/ 327625 w 6032501"/>
                <a:gd name="connsiteY6" fmla="*/ 0 h 189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32501" h="1896063">
                  <a:moveTo>
                    <a:pt x="327625" y="0"/>
                  </a:moveTo>
                  <a:lnTo>
                    <a:pt x="5704876" y="0"/>
                  </a:lnTo>
                  <a:cubicBezTo>
                    <a:pt x="5885818" y="0"/>
                    <a:pt x="6032501" y="146683"/>
                    <a:pt x="6032501" y="327625"/>
                  </a:cubicBezTo>
                  <a:lnTo>
                    <a:pt x="6032501" y="1896063"/>
                  </a:lnTo>
                  <a:lnTo>
                    <a:pt x="0" y="1896063"/>
                  </a:lnTo>
                  <a:lnTo>
                    <a:pt x="0" y="327625"/>
                  </a:lnTo>
                  <a:cubicBezTo>
                    <a:pt x="0" y="146683"/>
                    <a:pt x="146683" y="0"/>
                    <a:pt x="327625" y="0"/>
                  </a:cubicBezTo>
                  <a:close/>
                </a:path>
              </a:pathLst>
            </a:custGeom>
            <a:solidFill>
              <a:srgbClr val="EFA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46BB65F-21D6-DD03-26DB-FED40B28631F}"/>
                </a:ext>
              </a:extLst>
            </p:cNvPr>
            <p:cNvSpPr txBox="1"/>
            <p:nvPr/>
          </p:nvSpPr>
          <p:spPr>
            <a:xfrm>
              <a:off x="1448876" y="1345912"/>
              <a:ext cx="51384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Posso começar a aula</a:t>
              </a:r>
              <a:r>
                <a:rPr lang="pt-BR" sz="3200" b="1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rPr>
                <a:t>?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1F2F2F8-04F6-4927-7B03-F1A9C083D689}"/>
                </a:ext>
              </a:extLst>
            </p:cNvPr>
            <p:cNvSpPr txBox="1"/>
            <p:nvPr/>
          </p:nvSpPr>
          <p:spPr>
            <a:xfrm>
              <a:off x="1574937" y="2517557"/>
              <a:ext cx="467677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pt-BR" sz="2400" dirty="0">
                  <a:latin typeface="Montserrat" panose="00000500000000000000" pitchFamily="2" charset="0"/>
                </a:rPr>
                <a:t>Agora eu vou começar com o conteúdo da aula. Topa ficar comigo até o final?</a:t>
              </a:r>
            </a:p>
          </p:txBody>
        </p:sp>
        <p:pic>
          <p:nvPicPr>
            <p:cNvPr id="9" name="Picture 4" descr="Check checkbox checkmark confirm success yes icon - Web Ui Color">
              <a:extLst>
                <a:ext uri="{FF2B5EF4-FFF2-40B4-BE49-F238E27FC236}">
                  <a16:creationId xmlns:a16="http://schemas.microsoft.com/office/drawing/2014/main" id="{F7133E8B-EE7A-5959-6228-FF09C412D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030" y="4196171"/>
              <a:ext cx="404652" cy="404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ancel, close, cross, incorrect, no icon - Download on Iconfinder">
              <a:extLst>
                <a:ext uri="{FF2B5EF4-FFF2-40B4-BE49-F238E27FC236}">
                  <a16:creationId xmlns:a16="http://schemas.microsoft.com/office/drawing/2014/main" id="{1DAC4626-8AC0-44FB-044E-8D76A9791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886" y="4196171"/>
              <a:ext cx="417656" cy="417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6CD455E-6D58-86F5-7683-01EE7771173E}"/>
                </a:ext>
              </a:extLst>
            </p:cNvPr>
            <p:cNvSpPr txBox="1"/>
            <p:nvPr/>
          </p:nvSpPr>
          <p:spPr>
            <a:xfrm>
              <a:off x="2048826" y="4180862"/>
              <a:ext cx="1264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just">
                <a:defRPr sz="3600">
                  <a:solidFill>
                    <a:schemeClr val="bg1"/>
                  </a:solidFill>
                  <a:latin typeface="Barlow Condensed" panose="00000506000000000000" pitchFamily="2" charset="0"/>
                </a:defRPr>
              </a:lvl1pPr>
            </a:lstStyle>
            <a:p>
              <a:r>
                <a:rPr lang="pt-B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Topo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EA0081F-744A-8503-EE1E-3712093E6F48}"/>
                </a:ext>
              </a:extLst>
            </p:cNvPr>
            <p:cNvSpPr txBox="1"/>
            <p:nvPr/>
          </p:nvSpPr>
          <p:spPr>
            <a:xfrm>
              <a:off x="4138443" y="4180862"/>
              <a:ext cx="2612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just">
                <a:defRPr sz="3600">
                  <a:solidFill>
                    <a:schemeClr val="bg1"/>
                  </a:solidFill>
                  <a:latin typeface="Barlow Condensed" panose="00000506000000000000" pitchFamily="2" charset="0"/>
                </a:defRPr>
              </a:lvl1pPr>
            </a:lstStyle>
            <a:p>
              <a:r>
                <a:rPr lang="pt-B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Eu não...</a:t>
              </a:r>
            </a:p>
          </p:txBody>
        </p:sp>
      </p:grp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 flipV="1">
            <a:off x="11044646" y="0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315" y="105969"/>
            <a:ext cx="311494" cy="24726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74F597-4292-A9E6-8A7E-5F7167FCF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9430" y="661086"/>
            <a:ext cx="5102294" cy="66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8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F4C3A6FC-1E39-6BCD-37BF-84ACEDBE1224}"/>
              </a:ext>
            </a:extLst>
          </p:cNvPr>
          <p:cNvSpPr/>
          <p:nvPr/>
        </p:nvSpPr>
        <p:spPr>
          <a:xfrm>
            <a:off x="0" y="13407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C88163F-305D-16A4-B057-E579CEBCF8B1}"/>
              </a:ext>
            </a:extLst>
          </p:cNvPr>
          <p:cNvSpPr/>
          <p:nvPr/>
        </p:nvSpPr>
        <p:spPr>
          <a:xfrm>
            <a:off x="0" y="6398794"/>
            <a:ext cx="12192000" cy="459206"/>
          </a:xfrm>
          <a:prstGeom prst="rect">
            <a:avLst/>
          </a:prstGeom>
          <a:gradFill>
            <a:gsLst>
              <a:gs pos="2000">
                <a:srgbClr val="175791"/>
              </a:gs>
              <a:gs pos="66000">
                <a:srgbClr val="2079CA">
                  <a:alpha val="95000"/>
                </a:srgbClr>
              </a:gs>
              <a:gs pos="100000">
                <a:srgbClr val="2079CA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22FB93E-7E8F-3AF2-69B1-384E8FBA68F5}"/>
              </a:ext>
            </a:extLst>
          </p:cNvPr>
          <p:cNvSpPr/>
          <p:nvPr/>
        </p:nvSpPr>
        <p:spPr>
          <a:xfrm flipV="1">
            <a:off x="11044646" y="0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5C32D-7B60-A68A-A477-94EBF905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315" y="105969"/>
            <a:ext cx="311494" cy="24726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358EDB-3AF7-B825-E665-4A73373F6A21}"/>
              </a:ext>
            </a:extLst>
          </p:cNvPr>
          <p:cNvSpPr txBox="1"/>
          <p:nvPr/>
        </p:nvSpPr>
        <p:spPr>
          <a:xfrm>
            <a:off x="1257695" y="934935"/>
            <a:ext cx="660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Como aplicar </a:t>
            </a: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rPr>
              <a:t>Python...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9C17FFF-79D6-C259-EB73-9E60E84A5BEE}"/>
              </a:ext>
            </a:extLst>
          </p:cNvPr>
          <p:cNvGrpSpPr/>
          <p:nvPr/>
        </p:nvGrpSpPr>
        <p:grpSpPr>
          <a:xfrm>
            <a:off x="6249820" y="1787714"/>
            <a:ext cx="4218498" cy="2009177"/>
            <a:chOff x="6249820" y="1787714"/>
            <a:chExt cx="4218498" cy="2009177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5EC25B88-6C83-0438-B48A-E19701BC1AA7}"/>
                </a:ext>
              </a:extLst>
            </p:cNvPr>
            <p:cNvGrpSpPr/>
            <p:nvPr/>
          </p:nvGrpSpPr>
          <p:grpSpPr>
            <a:xfrm>
              <a:off x="6249820" y="1787714"/>
              <a:ext cx="4218498" cy="2009177"/>
              <a:chOff x="1572701" y="1306463"/>
              <a:chExt cx="4218498" cy="2009177"/>
            </a:xfrm>
          </p:grpSpPr>
          <p:sp>
            <p:nvSpPr>
              <p:cNvPr id="40" name="Rectangle 4">
                <a:extLst>
                  <a:ext uri="{FF2B5EF4-FFF2-40B4-BE49-F238E27FC236}">
                    <a16:creationId xmlns:a16="http://schemas.microsoft.com/office/drawing/2014/main" id="{2E7D2B77-AB92-A183-60C3-72EC9591125B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6">
                <a:extLst>
                  <a:ext uri="{FF2B5EF4-FFF2-40B4-BE49-F238E27FC236}">
                    <a16:creationId xmlns:a16="http://schemas.microsoft.com/office/drawing/2014/main" id="{6554CCB7-C10E-9928-0289-6600E3AAA964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71">
                <a:extLst>
                  <a:ext uri="{FF2B5EF4-FFF2-40B4-BE49-F238E27FC236}">
                    <a16:creationId xmlns:a16="http://schemas.microsoft.com/office/drawing/2014/main" id="{BE1983A4-09DC-E870-8CA6-E7DD0A2B1706}"/>
                  </a:ext>
                </a:extLst>
              </p:cNvPr>
              <p:cNvSpPr txBox="1"/>
              <p:nvPr/>
            </p:nvSpPr>
            <p:spPr>
              <a:xfrm>
                <a:off x="2199568" y="2109732"/>
                <a:ext cx="3491811" cy="1205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Análise de Dados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Ciência de Dados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Business </a:t>
                </a:r>
                <a:r>
                  <a:rPr lang="pt-B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Intelligence</a:t>
                </a:r>
                <a:endPara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3" name="Oval 17">
                <a:extLst>
                  <a:ext uri="{FF2B5EF4-FFF2-40B4-BE49-F238E27FC236}">
                    <a16:creationId xmlns:a16="http://schemas.microsoft.com/office/drawing/2014/main" id="{9E052669-FC52-49B9-13FB-09525639FD85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71">
                <a:extLst>
                  <a:ext uri="{FF2B5EF4-FFF2-40B4-BE49-F238E27FC236}">
                    <a16:creationId xmlns:a16="http://schemas.microsoft.com/office/drawing/2014/main" id="{AF1EEE3F-8B1D-FE14-C89F-10006603E216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2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1" name="Gráfico 60" descr="Cabeça com engrenagens">
              <a:extLst>
                <a:ext uri="{FF2B5EF4-FFF2-40B4-BE49-F238E27FC236}">
                  <a16:creationId xmlns:a16="http://schemas.microsoft.com/office/drawing/2014/main" id="{E07E5260-0178-0221-7310-8C61F3EBC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2720" y="1923630"/>
              <a:ext cx="372287" cy="372287"/>
            </a:xfrm>
            <a:prstGeom prst="rect">
              <a:avLst/>
            </a:prstGeom>
          </p:spPr>
        </p:pic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0185845E-5FDB-236F-D8B8-597234B9584D}"/>
              </a:ext>
            </a:extLst>
          </p:cNvPr>
          <p:cNvGrpSpPr/>
          <p:nvPr/>
        </p:nvGrpSpPr>
        <p:grpSpPr>
          <a:xfrm>
            <a:off x="1684344" y="1821048"/>
            <a:ext cx="4218498" cy="2009177"/>
            <a:chOff x="1735144" y="1821048"/>
            <a:chExt cx="4218498" cy="200917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3218B91-C06B-8F41-3754-D9D000E73D27}"/>
                </a:ext>
              </a:extLst>
            </p:cNvPr>
            <p:cNvGrpSpPr/>
            <p:nvPr/>
          </p:nvGrpSpPr>
          <p:grpSpPr>
            <a:xfrm>
              <a:off x="1735144" y="1821048"/>
              <a:ext cx="4218498" cy="2009177"/>
              <a:chOff x="1572701" y="1306463"/>
              <a:chExt cx="4218498" cy="2009177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EF5628D-B8D3-2AFF-C446-4BD128A2D165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0ACE8037-24EC-779C-B1A8-3FE1B8758969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71">
                <a:extLst>
                  <a:ext uri="{FF2B5EF4-FFF2-40B4-BE49-F238E27FC236}">
                    <a16:creationId xmlns:a16="http://schemas.microsoft.com/office/drawing/2014/main" id="{41DE5726-2D0C-F6D9-EC6C-3A17053DFCA3}"/>
                  </a:ext>
                </a:extLst>
              </p:cNvPr>
              <p:cNvSpPr txBox="1"/>
              <p:nvPr/>
            </p:nvSpPr>
            <p:spPr>
              <a:xfrm>
                <a:off x="2199568" y="2109732"/>
                <a:ext cx="3491811" cy="1205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Automação e RPA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Processos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Tarefas Chatas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10" name="Oval 17">
                <a:extLst>
                  <a:ext uri="{FF2B5EF4-FFF2-40B4-BE49-F238E27FC236}">
                    <a16:creationId xmlns:a16="http://schemas.microsoft.com/office/drawing/2014/main" id="{0CF344AE-51D1-AFF2-EFCD-A789AF1A1BAC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71">
                <a:extLst>
                  <a:ext uri="{FF2B5EF4-FFF2-40B4-BE49-F238E27FC236}">
                    <a16:creationId xmlns:a16="http://schemas.microsoft.com/office/drawing/2014/main" id="{D55ABD31-47B6-ECAB-8ED7-D5838B7F4034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1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3" name="Gráfico 62" descr="Robô">
              <a:extLst>
                <a:ext uri="{FF2B5EF4-FFF2-40B4-BE49-F238E27FC236}">
                  <a16:creationId xmlns:a16="http://schemas.microsoft.com/office/drawing/2014/main" id="{5A290115-95CD-237E-D2FC-D8DF2EF8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40783" y="1915219"/>
              <a:ext cx="415587" cy="415587"/>
            </a:xfrm>
            <a:prstGeom prst="rect">
              <a:avLst/>
            </a:prstGeom>
          </p:spPr>
        </p:pic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57D70600-68CE-2CF8-5B1D-C4B11E4DA258}"/>
              </a:ext>
            </a:extLst>
          </p:cNvPr>
          <p:cNvGrpSpPr/>
          <p:nvPr/>
        </p:nvGrpSpPr>
        <p:grpSpPr>
          <a:xfrm>
            <a:off x="6249819" y="3879811"/>
            <a:ext cx="4218498" cy="1852459"/>
            <a:chOff x="6249819" y="3879811"/>
            <a:chExt cx="4218498" cy="1852459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0169D75D-9CC4-72D4-A0B6-568957338B48}"/>
                </a:ext>
              </a:extLst>
            </p:cNvPr>
            <p:cNvGrpSpPr/>
            <p:nvPr/>
          </p:nvGrpSpPr>
          <p:grpSpPr>
            <a:xfrm>
              <a:off x="6249819" y="3879811"/>
              <a:ext cx="4218498" cy="1852459"/>
              <a:chOff x="1572701" y="1306463"/>
              <a:chExt cx="4218498" cy="1852459"/>
            </a:xfrm>
          </p:grpSpPr>
          <p:sp>
            <p:nvSpPr>
              <p:cNvPr id="52" name="Rectangle 4">
                <a:extLst>
                  <a:ext uri="{FF2B5EF4-FFF2-40B4-BE49-F238E27FC236}">
                    <a16:creationId xmlns:a16="http://schemas.microsoft.com/office/drawing/2014/main" id="{EC9BD07B-454F-4227-4C8F-8D23DDF8188E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6">
                <a:extLst>
                  <a:ext uri="{FF2B5EF4-FFF2-40B4-BE49-F238E27FC236}">
                    <a16:creationId xmlns:a16="http://schemas.microsoft.com/office/drawing/2014/main" id="{7CA781D8-E991-EED1-8C0D-DBDBA13C62F5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71">
                <a:extLst>
                  <a:ext uri="{FF2B5EF4-FFF2-40B4-BE49-F238E27FC236}">
                    <a16:creationId xmlns:a16="http://schemas.microsoft.com/office/drawing/2014/main" id="{72586EB8-BCF2-ADAE-66DE-F8B265E8BAEB}"/>
                  </a:ext>
                </a:extLst>
              </p:cNvPr>
              <p:cNvSpPr txBox="1"/>
              <p:nvPr/>
            </p:nvSpPr>
            <p:spPr>
              <a:xfrm>
                <a:off x="2199567" y="2110561"/>
                <a:ext cx="3491811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Sites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Apps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APIs</a:t>
                </a:r>
              </a:p>
            </p:txBody>
          </p:sp>
          <p:sp>
            <p:nvSpPr>
              <p:cNvPr id="55" name="Oval 17">
                <a:extLst>
                  <a:ext uri="{FF2B5EF4-FFF2-40B4-BE49-F238E27FC236}">
                    <a16:creationId xmlns:a16="http://schemas.microsoft.com/office/drawing/2014/main" id="{87272D74-1F87-A19D-FA8B-C4112DD8BDB1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71">
                <a:extLst>
                  <a:ext uri="{FF2B5EF4-FFF2-40B4-BE49-F238E27FC236}">
                    <a16:creationId xmlns:a16="http://schemas.microsoft.com/office/drawing/2014/main" id="{4E873773-C2F5-080A-CA99-71DAB0B4053C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4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5" name="Gráfico 64" descr="Internet">
              <a:extLst>
                <a:ext uri="{FF2B5EF4-FFF2-40B4-BE49-F238E27FC236}">
                  <a16:creationId xmlns:a16="http://schemas.microsoft.com/office/drawing/2014/main" id="{5E37D27A-2274-7A5C-186A-D5E66939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64058" y="3979942"/>
              <a:ext cx="415587" cy="415587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E1E91905-81BB-E034-81AC-81D576BBB282}"/>
              </a:ext>
            </a:extLst>
          </p:cNvPr>
          <p:cNvGrpSpPr/>
          <p:nvPr/>
        </p:nvGrpSpPr>
        <p:grpSpPr>
          <a:xfrm>
            <a:off x="1684344" y="3879811"/>
            <a:ext cx="4218498" cy="1852459"/>
            <a:chOff x="1735144" y="3879811"/>
            <a:chExt cx="4218498" cy="1852459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8E56ED30-A68B-1398-AC04-B1FD48228069}"/>
                </a:ext>
              </a:extLst>
            </p:cNvPr>
            <p:cNvGrpSpPr/>
            <p:nvPr/>
          </p:nvGrpSpPr>
          <p:grpSpPr>
            <a:xfrm>
              <a:off x="1735144" y="3879811"/>
              <a:ext cx="4218498" cy="1852459"/>
              <a:chOff x="1572701" y="1306463"/>
              <a:chExt cx="4218498" cy="1852459"/>
            </a:xfrm>
          </p:grpSpPr>
          <p:sp>
            <p:nvSpPr>
              <p:cNvPr id="46" name="Rectangle 4">
                <a:extLst>
                  <a:ext uri="{FF2B5EF4-FFF2-40B4-BE49-F238E27FC236}">
                    <a16:creationId xmlns:a16="http://schemas.microsoft.com/office/drawing/2014/main" id="{0014868C-610E-5AB8-FE22-9A212958EC29}"/>
                  </a:ext>
                </a:extLst>
              </p:cNvPr>
              <p:cNvSpPr/>
              <p:nvPr/>
            </p:nvSpPr>
            <p:spPr>
              <a:xfrm>
                <a:off x="1773266" y="1374196"/>
                <a:ext cx="4017933" cy="1784726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6">
                <a:extLst>
                  <a:ext uri="{FF2B5EF4-FFF2-40B4-BE49-F238E27FC236}">
                    <a16:creationId xmlns:a16="http://schemas.microsoft.com/office/drawing/2014/main" id="{20C8A38C-46EC-6D1C-EFFF-75E484232391}"/>
                  </a:ext>
                </a:extLst>
              </p:cNvPr>
              <p:cNvSpPr/>
              <p:nvPr/>
            </p:nvSpPr>
            <p:spPr>
              <a:xfrm>
                <a:off x="1773265" y="1359221"/>
                <a:ext cx="4017933" cy="544207"/>
              </a:xfrm>
              <a:prstGeom prst="rect">
                <a:avLst/>
              </a:prstGeom>
              <a:gradFill>
                <a:gsLst>
                  <a:gs pos="2000">
                    <a:srgbClr val="DFB349"/>
                  </a:gs>
                  <a:gs pos="56000">
                    <a:srgbClr val="EFA603"/>
                  </a:gs>
                  <a:gs pos="100000">
                    <a:srgbClr val="FABE07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71">
                <a:extLst>
                  <a:ext uri="{FF2B5EF4-FFF2-40B4-BE49-F238E27FC236}">
                    <a16:creationId xmlns:a16="http://schemas.microsoft.com/office/drawing/2014/main" id="{4A990BA5-6AF7-9138-3A0C-A65046DA6933}"/>
                  </a:ext>
                </a:extLst>
              </p:cNvPr>
              <p:cNvSpPr txBox="1"/>
              <p:nvPr/>
            </p:nvSpPr>
            <p:spPr>
              <a:xfrm>
                <a:off x="2199567" y="2110561"/>
                <a:ext cx="3491811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Criação de Sistemas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Programas Visuais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Softwares em Python</a:t>
                </a:r>
                <a:endParaRPr lang="en-US" sz="24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9" name="Oval 17">
                <a:extLst>
                  <a:ext uri="{FF2B5EF4-FFF2-40B4-BE49-F238E27FC236}">
                    <a16:creationId xmlns:a16="http://schemas.microsoft.com/office/drawing/2014/main" id="{9F4CD4D3-AB4F-99C9-365B-3423F26E7606}"/>
                  </a:ext>
                </a:extLst>
              </p:cNvPr>
              <p:cNvSpPr/>
              <p:nvPr/>
            </p:nvSpPr>
            <p:spPr>
              <a:xfrm>
                <a:off x="1572701" y="1306463"/>
                <a:ext cx="626867" cy="619945"/>
              </a:xfrm>
              <a:prstGeom prst="ellipse">
                <a:avLst/>
              </a:prstGeom>
              <a:solidFill>
                <a:srgbClr val="183D5E"/>
              </a:solidFill>
              <a:ln w="127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71">
                <a:extLst>
                  <a:ext uri="{FF2B5EF4-FFF2-40B4-BE49-F238E27FC236}">
                    <a16:creationId xmlns:a16="http://schemas.microsoft.com/office/drawing/2014/main" id="{F6DC3372-C551-933F-4662-24364FB3C5D6}"/>
                  </a:ext>
                </a:extLst>
              </p:cNvPr>
              <p:cNvSpPr txBox="1"/>
              <p:nvPr/>
            </p:nvSpPr>
            <p:spPr>
              <a:xfrm>
                <a:off x="2680986" y="1493847"/>
                <a:ext cx="2202490" cy="775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APLICAÇÃO 3</a:t>
                </a:r>
              </a:p>
              <a:p>
                <a:pPr algn="ctr">
                  <a:lnSpc>
                    <a:spcPct val="140000"/>
                  </a:lnSpc>
                  <a:spcAft>
                    <a:spcPts val="1200"/>
                  </a:spcAft>
                </a:pPr>
                <a:endParaRPr lang="en-US" sz="2400" spc="5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67" name="Gráfico 66" descr="Computação em Nuvem">
              <a:extLst>
                <a:ext uri="{FF2B5EF4-FFF2-40B4-BE49-F238E27FC236}">
                  <a16:creationId xmlns:a16="http://schemas.microsoft.com/office/drawing/2014/main" id="{71EBD5BE-551A-D6E3-8390-00D324A4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7437" y="4007935"/>
              <a:ext cx="354043" cy="35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60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>
                  <a:alpha val="95000"/>
                </a:srgbClr>
              </a:gs>
              <a:gs pos="34000">
                <a:srgbClr val="2079CA">
                  <a:alpha val="95000"/>
                </a:srgbClr>
              </a:gs>
              <a:gs pos="100000">
                <a:srgbClr val="2079C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DF5F5CB-B3AA-23DC-7AFC-6CD868AD5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53" y="488388"/>
            <a:ext cx="7251540" cy="5910406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3D6CF43-D54C-E33B-687B-0ECC7415AB4D}"/>
              </a:ext>
            </a:extLst>
          </p:cNvPr>
          <p:cNvGrpSpPr/>
          <p:nvPr/>
        </p:nvGrpSpPr>
        <p:grpSpPr>
          <a:xfrm>
            <a:off x="675081" y="3226528"/>
            <a:ext cx="3352165" cy="1071880"/>
            <a:chOff x="8158480" y="2250440"/>
            <a:chExt cx="3352165" cy="107188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2B8EAB2-9ABE-7669-7DCC-B11DA38F5B2E}"/>
                </a:ext>
              </a:extLst>
            </p:cNvPr>
            <p:cNvSpPr/>
            <p:nvPr/>
          </p:nvSpPr>
          <p:spPr>
            <a:xfrm>
              <a:off x="8158480" y="2250440"/>
              <a:ext cx="3352165" cy="10718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71F218AA-8D89-666D-4352-62C2FE71F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0235" y="2332990"/>
              <a:ext cx="3280410" cy="922020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1661168"/>
            <a:ext cx="240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ontserrat" panose="00000500000000000000" pitchFamily="2" charset="0"/>
              </a:rPr>
              <a:t>Nota</a:t>
            </a:r>
          </a:p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Fiscal</a:t>
            </a: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0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>
                  <a:alpha val="95000"/>
                </a:srgbClr>
              </a:gs>
              <a:gs pos="34000">
                <a:srgbClr val="2079CA">
                  <a:alpha val="95000"/>
                </a:srgbClr>
              </a:gs>
              <a:gs pos="100000">
                <a:srgbClr val="2079C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421666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Comprovantes</a:t>
            </a: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86D0009-403B-DECC-DA6A-2BA910A07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75" y="1396102"/>
            <a:ext cx="8746651" cy="3544806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47E95A7-A127-CBED-232A-9C0CC490705F}"/>
              </a:ext>
            </a:extLst>
          </p:cNvPr>
          <p:cNvGrpSpPr/>
          <p:nvPr/>
        </p:nvGrpSpPr>
        <p:grpSpPr>
          <a:xfrm>
            <a:off x="4888812" y="5120781"/>
            <a:ext cx="5745614" cy="1062754"/>
            <a:chOff x="289427" y="5316692"/>
            <a:chExt cx="5745614" cy="1062754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4869F8C-39C7-476C-1CB5-411185DCA679}"/>
                </a:ext>
              </a:extLst>
            </p:cNvPr>
            <p:cNvSpPr/>
            <p:nvPr/>
          </p:nvSpPr>
          <p:spPr>
            <a:xfrm>
              <a:off x="289427" y="5316692"/>
              <a:ext cx="5745614" cy="1062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01402BE5-4C6B-9A68-7380-AEB9EE561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788" y="5387059"/>
              <a:ext cx="5539740" cy="922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947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>
                  <a:alpha val="95000"/>
                </a:srgbClr>
              </a:gs>
              <a:gs pos="34000">
                <a:srgbClr val="2079CA">
                  <a:alpha val="95000"/>
                </a:srgbClr>
              </a:gs>
              <a:gs pos="100000">
                <a:srgbClr val="2079C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421666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Comprovantes</a:t>
            </a: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86D0009-403B-DECC-DA6A-2BA910A07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75" y="1396102"/>
            <a:ext cx="8746651" cy="3544806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47E95A7-A127-CBED-232A-9C0CC490705F}"/>
              </a:ext>
            </a:extLst>
          </p:cNvPr>
          <p:cNvGrpSpPr/>
          <p:nvPr/>
        </p:nvGrpSpPr>
        <p:grpSpPr>
          <a:xfrm>
            <a:off x="4888812" y="5120781"/>
            <a:ext cx="5745614" cy="1062754"/>
            <a:chOff x="289427" y="5316692"/>
            <a:chExt cx="5745614" cy="1062754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4869F8C-39C7-476C-1CB5-411185DCA679}"/>
                </a:ext>
              </a:extLst>
            </p:cNvPr>
            <p:cNvSpPr/>
            <p:nvPr/>
          </p:nvSpPr>
          <p:spPr>
            <a:xfrm>
              <a:off x="289427" y="5316692"/>
              <a:ext cx="5745614" cy="1062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01402BE5-4C6B-9A68-7380-AEB9EE561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788" y="5387059"/>
              <a:ext cx="5539740" cy="922020"/>
            </a:xfrm>
            <a:prstGeom prst="rect">
              <a:avLst/>
            </a:prstGeom>
          </p:spPr>
        </p:pic>
      </p:grpSp>
      <p:pic>
        <p:nvPicPr>
          <p:cNvPr id="5" name="Video ERP">
            <a:hlinkClick r:id="" action="ppaction://media"/>
            <a:extLst>
              <a:ext uri="{FF2B5EF4-FFF2-40B4-BE49-F238E27FC236}">
                <a16:creationId xmlns:a16="http://schemas.microsoft.com/office/drawing/2014/main" id="{D491BC61-A444-C35E-782C-E87C468C5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8656" y="-50800"/>
            <a:ext cx="12282311" cy="690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85951D5-B338-E2D2-FF06-A3DC8C6C96DD}"/>
              </a:ext>
            </a:extLst>
          </p:cNvPr>
          <p:cNvSpPr txBox="1"/>
          <p:nvPr/>
        </p:nvSpPr>
        <p:spPr>
          <a:xfrm>
            <a:off x="9233898" y="864070"/>
            <a:ext cx="298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highlight>
                  <a:srgbClr val="FABE07"/>
                </a:highlight>
                <a:latin typeface="Montserrat" panose="00000500000000000000" pitchFamily="2" charset="0"/>
              </a:rPr>
              <a:t>ERP e Sistemas</a:t>
            </a:r>
            <a:endParaRPr lang="pt-BR" b="1" dirty="0">
              <a:solidFill>
                <a:schemeClr val="bg1"/>
              </a:solidFill>
              <a:highlight>
                <a:srgbClr val="FABE07"/>
              </a:highligh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20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F2B373-6BF6-8F98-3881-974DE86D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7A4DD6D-6720-42E8-82F6-17CAD0AB11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175791">
                  <a:alpha val="95000"/>
                </a:srgbClr>
              </a:gs>
              <a:gs pos="34000">
                <a:srgbClr val="2079CA">
                  <a:alpha val="95000"/>
                </a:srgbClr>
              </a:gs>
              <a:gs pos="100000">
                <a:srgbClr val="2079C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0A14319-2159-70A2-DCFA-6759EB2F5A23}"/>
              </a:ext>
            </a:extLst>
          </p:cNvPr>
          <p:cNvSpPr/>
          <p:nvPr/>
        </p:nvSpPr>
        <p:spPr>
          <a:xfrm>
            <a:off x="649681" y="6398794"/>
            <a:ext cx="537754" cy="459206"/>
          </a:xfrm>
          <a:custGeom>
            <a:avLst/>
            <a:gdLst>
              <a:gd name="connsiteX0" fmla="*/ 133544 w 1987826"/>
              <a:gd name="connsiteY0" fmla="*/ 0 h 703827"/>
              <a:gd name="connsiteX1" fmla="*/ 1854282 w 1987826"/>
              <a:gd name="connsiteY1" fmla="*/ 0 h 703827"/>
              <a:gd name="connsiteX2" fmla="*/ 1987826 w 1987826"/>
              <a:gd name="connsiteY2" fmla="*/ 133544 h 703827"/>
              <a:gd name="connsiteX3" fmla="*/ 1987826 w 1987826"/>
              <a:gd name="connsiteY3" fmla="*/ 703827 h 703827"/>
              <a:gd name="connsiteX4" fmla="*/ 0 w 1987826"/>
              <a:gd name="connsiteY4" fmla="*/ 703827 h 703827"/>
              <a:gd name="connsiteX5" fmla="*/ 0 w 1987826"/>
              <a:gd name="connsiteY5" fmla="*/ 133544 h 703827"/>
              <a:gd name="connsiteX6" fmla="*/ 133544 w 1987826"/>
              <a:gd name="connsiteY6" fmla="*/ 0 h 7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826" h="703827">
                <a:moveTo>
                  <a:pt x="133544" y="0"/>
                </a:moveTo>
                <a:lnTo>
                  <a:pt x="1854282" y="0"/>
                </a:lnTo>
                <a:cubicBezTo>
                  <a:pt x="1928036" y="0"/>
                  <a:pt x="1987826" y="59790"/>
                  <a:pt x="1987826" y="133544"/>
                </a:cubicBezTo>
                <a:lnTo>
                  <a:pt x="1987826" y="703827"/>
                </a:lnTo>
                <a:lnTo>
                  <a:pt x="0" y="703827"/>
                </a:lnTo>
                <a:lnTo>
                  <a:pt x="0" y="133544"/>
                </a:lnTo>
                <a:cubicBezTo>
                  <a:pt x="0" y="59790"/>
                  <a:pt x="59790" y="0"/>
                  <a:pt x="133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5BFAB6-72DF-A401-4181-737850BD6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0" y="6504763"/>
            <a:ext cx="311494" cy="2472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00EB1B-4647-3049-F874-EB1414624757}"/>
              </a:ext>
            </a:extLst>
          </p:cNvPr>
          <p:cNvSpPr txBox="1"/>
          <p:nvPr/>
        </p:nvSpPr>
        <p:spPr>
          <a:xfrm>
            <a:off x="649681" y="471327"/>
            <a:ext cx="52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Indicadores</a:t>
            </a: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37777268-CDE0-0595-8BFC-A4DD99A44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76" y="1243520"/>
            <a:ext cx="5144641" cy="4827351"/>
          </a:xfrm>
          <a:prstGeom prst="rect">
            <a:avLst/>
          </a:prstGeom>
        </p:spPr>
      </p:pic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2A89AF60-BDEF-0EC9-1AFE-4E7520A84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1" y="1243520"/>
            <a:ext cx="5560074" cy="48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52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2184</TotalTime>
  <Words>796</Words>
  <Application>Microsoft Office PowerPoint</Application>
  <PresentationFormat>Widescreen</PresentationFormat>
  <Paragraphs>169</Paragraphs>
  <Slides>26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Montserrat</vt:lpstr>
      <vt:lpstr>Open Sans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Paulo Ferreira Martins</dc:creator>
  <cp:lastModifiedBy>João Lira</cp:lastModifiedBy>
  <cp:revision>90</cp:revision>
  <dcterms:created xsi:type="dcterms:W3CDTF">2021-01-07T20:35:34Z</dcterms:created>
  <dcterms:modified xsi:type="dcterms:W3CDTF">2023-01-10T18:30:34Z</dcterms:modified>
</cp:coreProperties>
</file>